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75" r:id="rId4"/>
    <p:sldId id="276" r:id="rId5"/>
    <p:sldId id="277" r:id="rId6"/>
    <p:sldId id="278" r:id="rId7"/>
    <p:sldId id="279" r:id="rId8"/>
    <p:sldId id="280" r:id="rId9"/>
    <p:sldId id="258" r:id="rId10"/>
    <p:sldId id="259" r:id="rId11"/>
    <p:sldId id="260" r:id="rId12"/>
    <p:sldId id="261" r:id="rId13"/>
    <p:sldId id="263" r:id="rId14"/>
    <p:sldId id="264" r:id="rId15"/>
    <p:sldId id="265" r:id="rId16"/>
    <p:sldId id="273" r:id="rId17"/>
    <p:sldId id="274" r:id="rId18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207A9-5B53-4B62-ADE0-EDF003F4D9CE}" type="datetimeFigureOut">
              <a:rPr lang="it-IT" smtClean="0"/>
              <a:pPr/>
              <a:t>14/05/2013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AC6C3-7FE9-41F3-8EF8-80FB1ACE9B9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AC6C3-7FE9-41F3-8EF8-80FB1ACE9B95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055D8-C751-45E3-86A9-925C035019C8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55F3-6184-4225-B5D1-D542DA40D545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021D-6180-424B-BF6B-E06D671B1B89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3D87-8630-4E89-ADAB-A06FC5E560D2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D15AF-A298-4938-A50A-4757C8F3F58F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6A43-0C82-4B50-8B37-0944961D5516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BC14-CD2C-4274-B6CB-18D17911F26B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1294-DAA7-4906-8AFB-7E796B196FBB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8F15-6563-4DC4-B2C4-EFE87153BBF9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F4E4-2AB5-4E67-88A1-B090968558E7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C5AE-DC89-4AAB-8F3C-76A1ED3A360A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ABAA7-ED70-4E87-95D7-44E4B8A0AB0D}" type="datetime1">
              <a:rPr lang="it-IT" smtClean="0"/>
              <a:pPr/>
              <a:t>14/05/2013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F1B3D-4361-46D0-BEFB-088067EC419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43852" cy="3441564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it-IT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PROJECT MANAGEMENT, GESTIONE OPERE PUBBLICHE E CONSTRUCTION MANAGEMENT</a:t>
            </a:r>
            <a:br>
              <a:rPr lang="it-IT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it-IT" sz="18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it-IT" sz="18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it-IT" sz="4000" i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“La formazione dei nuovi professionisti”</a:t>
            </a:r>
            <a:br>
              <a:rPr lang="it-IT" sz="4000" i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it-IT" sz="2200" i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Martedì 14 maggio 2013</a:t>
            </a:r>
            <a:br>
              <a:rPr lang="it-IT" sz="2200" i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it-IT" sz="2200" i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Napoli - Aula Bobbio Facoltà di Ingegneria Federico II</a:t>
            </a:r>
            <a:endParaRPr lang="it-IT" sz="2200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 flipH="1">
            <a:off x="5857884" y="6000768"/>
            <a:ext cx="2857520" cy="796775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88640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864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500033" y="5572123"/>
            <a:ext cx="4357719" cy="1000132"/>
            <a:chOff x="4283968" y="6165304"/>
            <a:chExt cx="2096414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696378" y="6245853"/>
              <a:ext cx="1684004" cy="24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 Centro </a:t>
              </a:r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endParaRPr lang="it-IT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Università di Napoli Federico II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283968" y="6437503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88640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864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059832" y="6437503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3995936" y="105273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accent2"/>
                </a:solidFill>
              </a:rPr>
              <a:t>RUP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20" name="Freccia bidirezionale verticale 19"/>
          <p:cNvSpPr/>
          <p:nvPr/>
        </p:nvSpPr>
        <p:spPr>
          <a:xfrm>
            <a:off x="4283968" y="1412776"/>
            <a:ext cx="72008" cy="2880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3419872" y="1772816"/>
            <a:ext cx="1800199" cy="5040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/>
          <p:cNvSpPr txBox="1"/>
          <p:nvPr/>
        </p:nvSpPr>
        <p:spPr>
          <a:xfrm>
            <a:off x="3474081" y="1844824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2"/>
                </a:solidFill>
              </a:rPr>
              <a:t>CAPO FUNZIONE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1403648" y="2708920"/>
            <a:ext cx="6120680" cy="79208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/>
          <p:cNvSpPr txBox="1"/>
          <p:nvPr/>
        </p:nvSpPr>
        <p:spPr>
          <a:xfrm>
            <a:off x="1403648" y="2924944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Specialista         </a:t>
            </a:r>
            <a:r>
              <a:rPr lang="it-IT" dirty="0" err="1" smtClean="0"/>
              <a:t>Specialista</a:t>
            </a:r>
            <a:r>
              <a:rPr lang="it-IT" dirty="0" smtClean="0"/>
              <a:t>          </a:t>
            </a:r>
            <a:r>
              <a:rPr lang="it-IT" dirty="0" err="1" smtClean="0"/>
              <a:t>Specialista</a:t>
            </a:r>
            <a:r>
              <a:rPr lang="it-IT" dirty="0" smtClean="0"/>
              <a:t>         </a:t>
            </a:r>
            <a:r>
              <a:rPr lang="it-IT" dirty="0" err="1" smtClean="0"/>
              <a:t>Specialista</a:t>
            </a:r>
            <a:endParaRPr lang="it-IT" dirty="0"/>
          </a:p>
        </p:txBody>
      </p:sp>
      <p:cxnSp>
        <p:nvCxnSpPr>
          <p:cNvPr id="26" name="Connettore 2 25"/>
          <p:cNvCxnSpPr>
            <a:stCxn id="21" idx="2"/>
          </p:cNvCxnSpPr>
          <p:nvPr/>
        </p:nvCxnSpPr>
        <p:spPr>
          <a:xfrm flipH="1">
            <a:off x="2267746" y="2276872"/>
            <a:ext cx="2052226" cy="648072"/>
          </a:xfrm>
          <a:prstGeom prst="straightConnector1">
            <a:avLst/>
          </a:prstGeom>
          <a:ln w="381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>
            <a:stCxn id="21" idx="2"/>
          </p:cNvCxnSpPr>
          <p:nvPr/>
        </p:nvCxnSpPr>
        <p:spPr>
          <a:xfrm flipH="1">
            <a:off x="3707906" y="2276872"/>
            <a:ext cx="612066" cy="720080"/>
          </a:xfrm>
          <a:prstGeom prst="straightConnector1">
            <a:avLst/>
          </a:prstGeom>
          <a:ln w="381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>
            <a:stCxn id="21" idx="2"/>
          </p:cNvCxnSpPr>
          <p:nvPr/>
        </p:nvCxnSpPr>
        <p:spPr>
          <a:xfrm>
            <a:off x="4319972" y="2276872"/>
            <a:ext cx="900100" cy="648072"/>
          </a:xfrm>
          <a:prstGeom prst="straightConnector1">
            <a:avLst/>
          </a:prstGeom>
          <a:ln w="381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21" idx="2"/>
          </p:cNvCxnSpPr>
          <p:nvPr/>
        </p:nvCxnSpPr>
        <p:spPr>
          <a:xfrm>
            <a:off x="4319972" y="2276872"/>
            <a:ext cx="2412268" cy="648072"/>
          </a:xfrm>
          <a:prstGeom prst="straightConnector1">
            <a:avLst/>
          </a:prstGeom>
          <a:ln w="381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32"/>
          <p:cNvSpPr/>
          <p:nvPr/>
        </p:nvSpPr>
        <p:spPr>
          <a:xfrm>
            <a:off x="3779912" y="3501008"/>
            <a:ext cx="1440160" cy="360040"/>
          </a:xfrm>
          <a:prstGeom prst="rect">
            <a:avLst/>
          </a:prstGeom>
          <a:solidFill>
            <a:schemeClr val="accent1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CasellaDiTesto 33"/>
          <p:cNvSpPr txBox="1"/>
          <p:nvPr/>
        </p:nvSpPr>
        <p:spPr>
          <a:xfrm>
            <a:off x="3707904" y="3501008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Nucleo operativo</a:t>
            </a:r>
            <a:endParaRPr lang="it-IT" sz="1600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857224" y="4357694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1" dirty="0">
                <a:solidFill>
                  <a:schemeClr val="tx2"/>
                </a:solidFill>
                <a:cs typeface="Times New Roman" pitchFamily="18" charset="0"/>
              </a:rPr>
              <a:t>L’organizzazione per opere – </a:t>
            </a:r>
            <a:r>
              <a:rPr lang="it-IT" sz="1600" dirty="0">
                <a:solidFill>
                  <a:schemeClr val="tx2"/>
                </a:solidFill>
                <a:cs typeface="Times New Roman" pitchFamily="18" charset="0"/>
              </a:rPr>
              <a:t>ovvero fasi di progettazione dei lavori, di </a:t>
            </a:r>
            <a:r>
              <a:rPr lang="it-IT" sz="1600" dirty="0" smtClean="0">
                <a:solidFill>
                  <a:schemeClr val="tx2"/>
                </a:solidFill>
                <a:cs typeface="Times New Roman" pitchFamily="18" charset="0"/>
              </a:rPr>
              <a:t>appalto, costruzione </a:t>
            </a:r>
            <a:r>
              <a:rPr lang="it-IT" sz="1600" dirty="0">
                <a:solidFill>
                  <a:schemeClr val="tx2"/>
                </a:solidFill>
                <a:cs typeface="Times New Roman" pitchFamily="18" charset="0"/>
              </a:rPr>
              <a:t>e collaudo - invece, è concepito come una </a:t>
            </a:r>
            <a:r>
              <a:rPr lang="it-IT" sz="1600" b="1" dirty="0">
                <a:solidFill>
                  <a:schemeClr val="tx2"/>
                </a:solidFill>
                <a:cs typeface="Times New Roman" pitchFamily="18" charset="0"/>
              </a:rPr>
              <a:t>struttura temporanea </a:t>
            </a:r>
            <a:r>
              <a:rPr lang="it-IT" sz="1600" dirty="0" smtClean="0">
                <a:solidFill>
                  <a:schemeClr val="tx2"/>
                </a:solidFill>
                <a:cs typeface="Times New Roman" pitchFamily="18" charset="0"/>
              </a:rPr>
              <a:t>che mira </a:t>
            </a:r>
            <a:r>
              <a:rPr lang="it-IT" sz="1600" dirty="0">
                <a:solidFill>
                  <a:schemeClr val="tx2"/>
                </a:solidFill>
                <a:cs typeface="Times New Roman" pitchFamily="18" charset="0"/>
              </a:rPr>
              <a:t>ad un </a:t>
            </a:r>
            <a:r>
              <a:rPr lang="it-IT" sz="1600" b="1" dirty="0">
                <a:solidFill>
                  <a:schemeClr val="tx2"/>
                </a:solidFill>
                <a:cs typeface="Times New Roman" pitchFamily="18" charset="0"/>
              </a:rPr>
              <a:t>obiettivo ben definito </a:t>
            </a:r>
            <a:r>
              <a:rPr lang="it-IT" sz="1600" dirty="0">
                <a:solidFill>
                  <a:schemeClr val="tx2"/>
                </a:solidFill>
                <a:cs typeface="Times New Roman" pitchFamily="18" charset="0"/>
              </a:rPr>
              <a:t>con specialisti caratterizzati da </a:t>
            </a:r>
            <a:r>
              <a:rPr lang="it-IT" sz="1600" dirty="0" smtClean="0">
                <a:solidFill>
                  <a:schemeClr val="tx2"/>
                </a:solidFill>
                <a:cs typeface="Times New Roman" pitchFamily="18" charset="0"/>
              </a:rPr>
              <a:t>diversa competenza</a:t>
            </a:r>
            <a:r>
              <a:rPr lang="it-IT" sz="1600" dirty="0">
                <a:solidFill>
                  <a:schemeClr val="tx2"/>
                </a:solidFill>
                <a:cs typeface="Times New Roman" pitchFamily="18" charset="0"/>
              </a:rPr>
              <a:t>.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cs typeface="Times New Roman" pitchFamily="18" charset="0"/>
              </a:rPr>
              <a:t>Gli specialisti risultano svincolati dal rapporto gerarchico con il proprio </a:t>
            </a:r>
            <a:r>
              <a:rPr lang="it-IT" sz="1600" dirty="0" smtClean="0">
                <a:solidFill>
                  <a:schemeClr val="tx2"/>
                </a:solidFill>
                <a:cs typeface="Times New Roman" pitchFamily="18" charset="0"/>
              </a:rPr>
              <a:t>capo funzione </a:t>
            </a:r>
            <a:r>
              <a:rPr lang="it-IT" sz="1600" dirty="0">
                <a:solidFill>
                  <a:schemeClr val="tx2"/>
                </a:solidFill>
                <a:cs typeface="Times New Roman" pitchFamily="18" charset="0"/>
              </a:rPr>
              <a:t>che assume il ruolo di coordinatore in stretto rapporto di collaborazione</a:t>
            </a:r>
            <a:r>
              <a:rPr lang="it-IT" sz="1600" dirty="0"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283968" y="6437503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88640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864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059832" y="6437503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7" name="Ovale 26"/>
          <p:cNvSpPr/>
          <p:nvPr/>
        </p:nvSpPr>
        <p:spPr>
          <a:xfrm>
            <a:off x="2051720" y="1844824"/>
            <a:ext cx="4687721" cy="30243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3995936" y="125946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2"/>
                </a:solidFill>
              </a:rPr>
              <a:t>RUP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3347864" y="327569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2"/>
                </a:solidFill>
              </a:rPr>
              <a:t>Capo Funzione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2915816" y="226758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2"/>
                </a:solidFill>
              </a:rPr>
              <a:t>Impianti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4572000" y="226758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2"/>
                </a:solidFill>
              </a:rPr>
              <a:t>Strutture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2195736" y="328498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2"/>
                </a:solidFill>
              </a:rPr>
              <a:t>Interni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5292080" y="32756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2"/>
                </a:solidFill>
              </a:rPr>
              <a:t>Architettura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42" name="CasellaDiTesto 41"/>
          <p:cNvSpPr txBox="1"/>
          <p:nvPr/>
        </p:nvSpPr>
        <p:spPr>
          <a:xfrm>
            <a:off x="2915816" y="41397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2"/>
                </a:solidFill>
              </a:rPr>
              <a:t>Ambiente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44" name="CasellaDiTesto 43"/>
          <p:cNvSpPr txBox="1"/>
          <p:nvPr/>
        </p:nvSpPr>
        <p:spPr>
          <a:xfrm>
            <a:off x="4499992" y="413049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2"/>
                </a:solidFill>
              </a:rPr>
              <a:t>Meccanica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45" name="Rettangolo 44"/>
          <p:cNvSpPr/>
          <p:nvPr/>
        </p:nvSpPr>
        <p:spPr>
          <a:xfrm>
            <a:off x="6012160" y="3861048"/>
            <a:ext cx="18722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CasellaDiTesto 45"/>
          <p:cNvSpPr txBox="1"/>
          <p:nvPr/>
        </p:nvSpPr>
        <p:spPr>
          <a:xfrm>
            <a:off x="6012160" y="386104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cs typeface="Times New Roman" pitchFamily="18" charset="0"/>
              </a:rPr>
              <a:t>Gruppo di Lavoro</a:t>
            </a:r>
            <a:endParaRPr lang="it-IT" dirty="0">
              <a:cs typeface="Times New Roman" pitchFamily="18" charset="0"/>
            </a:endParaRPr>
          </a:p>
        </p:txBody>
      </p:sp>
      <p:sp>
        <p:nvSpPr>
          <p:cNvPr id="47" name="Freccia in su 46"/>
          <p:cNvSpPr/>
          <p:nvPr/>
        </p:nvSpPr>
        <p:spPr>
          <a:xfrm>
            <a:off x="4310257" y="1628800"/>
            <a:ext cx="45719" cy="15841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3" name="Connettore 2 52"/>
          <p:cNvCxnSpPr/>
          <p:nvPr/>
        </p:nvCxnSpPr>
        <p:spPr>
          <a:xfrm>
            <a:off x="4068008" y="2452246"/>
            <a:ext cx="576000" cy="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2 54"/>
          <p:cNvCxnSpPr>
            <a:stCxn id="38" idx="2"/>
            <a:endCxn id="42" idx="0"/>
          </p:cNvCxnSpPr>
          <p:nvPr/>
        </p:nvCxnSpPr>
        <p:spPr>
          <a:xfrm>
            <a:off x="3527884" y="2636912"/>
            <a:ext cx="0" cy="1502876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/>
          <p:cNvCxnSpPr>
            <a:stCxn id="39" idx="2"/>
            <a:endCxn id="44" idx="0"/>
          </p:cNvCxnSpPr>
          <p:nvPr/>
        </p:nvCxnSpPr>
        <p:spPr>
          <a:xfrm flipH="1">
            <a:off x="5112060" y="2636912"/>
            <a:ext cx="72008" cy="1493584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/>
          <p:cNvCxnSpPr>
            <a:stCxn id="38" idx="2"/>
            <a:endCxn id="40" idx="0"/>
          </p:cNvCxnSpPr>
          <p:nvPr/>
        </p:nvCxnSpPr>
        <p:spPr>
          <a:xfrm flipH="1">
            <a:off x="2807804" y="2636912"/>
            <a:ext cx="720080" cy="648072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2 62"/>
          <p:cNvCxnSpPr>
            <a:stCxn id="38" idx="2"/>
            <a:endCxn id="37" idx="0"/>
          </p:cNvCxnSpPr>
          <p:nvPr/>
        </p:nvCxnSpPr>
        <p:spPr>
          <a:xfrm>
            <a:off x="3527884" y="2636912"/>
            <a:ext cx="828092" cy="63878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2 64"/>
          <p:cNvCxnSpPr>
            <a:stCxn id="38" idx="2"/>
            <a:endCxn id="41" idx="0"/>
          </p:cNvCxnSpPr>
          <p:nvPr/>
        </p:nvCxnSpPr>
        <p:spPr>
          <a:xfrm>
            <a:off x="3527884" y="2636912"/>
            <a:ext cx="2484276" cy="63878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2 66"/>
          <p:cNvCxnSpPr>
            <a:stCxn id="39" idx="2"/>
            <a:endCxn id="37" idx="0"/>
          </p:cNvCxnSpPr>
          <p:nvPr/>
        </p:nvCxnSpPr>
        <p:spPr>
          <a:xfrm flipH="1">
            <a:off x="4355976" y="2636912"/>
            <a:ext cx="828092" cy="63878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2 73"/>
          <p:cNvCxnSpPr/>
          <p:nvPr/>
        </p:nvCxnSpPr>
        <p:spPr>
          <a:xfrm>
            <a:off x="3203848" y="3469650"/>
            <a:ext cx="360040" cy="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2 77"/>
          <p:cNvCxnSpPr>
            <a:stCxn id="39" idx="2"/>
          </p:cNvCxnSpPr>
          <p:nvPr/>
        </p:nvCxnSpPr>
        <p:spPr>
          <a:xfrm flipH="1">
            <a:off x="3347864" y="2636912"/>
            <a:ext cx="1836204" cy="792088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2 80"/>
          <p:cNvCxnSpPr>
            <a:stCxn id="39" idx="2"/>
            <a:endCxn id="41" idx="0"/>
          </p:cNvCxnSpPr>
          <p:nvPr/>
        </p:nvCxnSpPr>
        <p:spPr>
          <a:xfrm>
            <a:off x="5184068" y="2636912"/>
            <a:ext cx="828092" cy="63878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2 83"/>
          <p:cNvCxnSpPr/>
          <p:nvPr/>
        </p:nvCxnSpPr>
        <p:spPr>
          <a:xfrm flipH="1">
            <a:off x="5076056" y="3460358"/>
            <a:ext cx="360000" cy="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ttore 2 89"/>
          <p:cNvCxnSpPr>
            <a:stCxn id="44" idx="0"/>
            <a:endCxn id="41" idx="2"/>
          </p:cNvCxnSpPr>
          <p:nvPr/>
        </p:nvCxnSpPr>
        <p:spPr>
          <a:xfrm flipV="1">
            <a:off x="5112060" y="3645024"/>
            <a:ext cx="900100" cy="485472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2 91"/>
          <p:cNvCxnSpPr>
            <a:stCxn id="44" idx="0"/>
            <a:endCxn id="37" idx="2"/>
          </p:cNvCxnSpPr>
          <p:nvPr/>
        </p:nvCxnSpPr>
        <p:spPr>
          <a:xfrm flipH="1" flipV="1">
            <a:off x="4355976" y="3645024"/>
            <a:ext cx="756084" cy="485472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ttore 2 93"/>
          <p:cNvCxnSpPr>
            <a:stCxn id="44" idx="0"/>
            <a:endCxn id="40" idx="2"/>
          </p:cNvCxnSpPr>
          <p:nvPr/>
        </p:nvCxnSpPr>
        <p:spPr>
          <a:xfrm flipH="1" flipV="1">
            <a:off x="2807804" y="3654316"/>
            <a:ext cx="2304256" cy="47618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ttore 2 95"/>
          <p:cNvCxnSpPr>
            <a:stCxn id="42" idx="0"/>
            <a:endCxn id="41" idx="2"/>
          </p:cNvCxnSpPr>
          <p:nvPr/>
        </p:nvCxnSpPr>
        <p:spPr>
          <a:xfrm flipV="1">
            <a:off x="3527884" y="3645024"/>
            <a:ext cx="2484276" cy="494764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2 97"/>
          <p:cNvCxnSpPr>
            <a:stCxn id="42" idx="0"/>
            <a:endCxn id="37" idx="2"/>
          </p:cNvCxnSpPr>
          <p:nvPr/>
        </p:nvCxnSpPr>
        <p:spPr>
          <a:xfrm flipV="1">
            <a:off x="3527884" y="3645024"/>
            <a:ext cx="828092" cy="494764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ttore 2 99"/>
          <p:cNvCxnSpPr>
            <a:stCxn id="42" idx="0"/>
            <a:endCxn id="40" idx="2"/>
          </p:cNvCxnSpPr>
          <p:nvPr/>
        </p:nvCxnSpPr>
        <p:spPr>
          <a:xfrm flipH="1" flipV="1">
            <a:off x="2807804" y="3654316"/>
            <a:ext cx="720080" cy="485472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CasellaDiTesto 100"/>
          <p:cNvSpPr txBox="1"/>
          <p:nvPr/>
        </p:nvSpPr>
        <p:spPr>
          <a:xfrm>
            <a:off x="1619672" y="5373216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it-IT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Il 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Responsabile Unico del Procedimento deve stabilire </a:t>
            </a:r>
            <a:r>
              <a:rPr lang="it-IT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cosa</a:t>
            </a:r>
          </a:p>
          <a:p>
            <a:pPr algn="just"/>
            <a:r>
              <a:rPr lang="it-IT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 occorre 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fare </a:t>
            </a:r>
            <a:r>
              <a:rPr lang="it-IT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 quando 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occorre </a:t>
            </a:r>
            <a:r>
              <a:rPr lang="it-IT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farlo</a:t>
            </a:r>
          </a:p>
          <a:p>
            <a:pPr algn="just"/>
            <a:r>
              <a:rPr lang="it-IT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- I 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Capi Funzione stabiliscono come farlo.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660232" y="6453336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88640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864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5436096" y="6453336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3" name="CasellaDiTesto 42"/>
          <p:cNvSpPr txBox="1"/>
          <p:nvPr/>
        </p:nvSpPr>
        <p:spPr>
          <a:xfrm>
            <a:off x="428596" y="1500174"/>
            <a:ext cx="80648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i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Project Manager:</a:t>
            </a:r>
            <a:endParaRPr lang="it-IT" sz="1600" dirty="0" smtClean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algn="just"/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Figura </a:t>
            </a:r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professionale il cui compito è quello di pianificare e gestire lo sviluppo 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di specifici </a:t>
            </a:r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progetti, coordinando le altre risorse umane affinché venga 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raggiunto l'obiettivo </a:t>
            </a:r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previsto, nei tempi e nei costi previsti.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rispetto dei tempi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rispetto dei costi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rispetto della qualità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controllo dei rischi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gestione delle risorse umane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organizzazione delle comunicazioni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cura delle fonti di approvvigionamento</a:t>
            </a:r>
          </a:p>
          <a:p>
            <a:pPr algn="ctr"/>
            <a:r>
              <a:rPr lang="it-IT" sz="1600" b="1" i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RUP: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Provvede a creare le condizioni affinché il processo </a:t>
            </a:r>
            <a:r>
              <a:rPr lang="it-IT" sz="1600" dirty="0" err="1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realizzativo</a:t>
            </a:r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dell’intervento risulti </a:t>
            </a:r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condotto in modo unitario; svolge tutti i compiti relativi alle procedure 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di affidamento</a:t>
            </a:r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, oltre quello di vigilanza sulla corretta esecuzione dei contratti.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rispetto dei tempi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rispetto dei costi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rispetto della qualità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sicurezza e salute dei lavoratori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• manutenzione 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programmata.</a:t>
            </a:r>
            <a:endParaRPr lang="it-IT" sz="1600" dirty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1655676" y="1196752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IL PROJECT MANAGER E RUP A CONFRONTO</a:t>
            </a:r>
            <a:endParaRPr lang="it-IT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95936" y="6453336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56818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56818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20083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771800" y="6453336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8" name="CasellaDiTesto 47"/>
          <p:cNvSpPr txBox="1"/>
          <p:nvPr/>
        </p:nvSpPr>
        <p:spPr>
          <a:xfrm>
            <a:off x="755576" y="108467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tx2"/>
                </a:solidFill>
              </a:rPr>
              <a:t>I NUOVI PROFESSIONISTI</a:t>
            </a:r>
            <a:endParaRPr lang="it-IT" sz="2000" dirty="0">
              <a:solidFill>
                <a:schemeClr val="tx2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67544" y="1772816"/>
            <a:ext cx="864096" cy="369332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CLIENT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67544" y="2905199"/>
            <a:ext cx="1296144" cy="307777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tx2"/>
                </a:solidFill>
              </a:rPr>
              <a:t>DESIGN TEAM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771800" y="2276872"/>
            <a:ext cx="3024000" cy="338554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chemeClr val="tx2"/>
                </a:solidFill>
              </a:rPr>
              <a:t>PROJECT MANAGER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771800" y="3059668"/>
            <a:ext cx="3024336" cy="369332"/>
          </a:xfrm>
          <a:prstGeom prst="rect">
            <a:avLst/>
          </a:prstGeom>
          <a:gradFill>
            <a:gsLst>
              <a:gs pos="0">
                <a:schemeClr val="accent4">
                  <a:lumMod val="50000"/>
                </a:scheme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Sr. CONSTRUCTION MANAGER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043608" y="3914472"/>
            <a:ext cx="2808000" cy="369332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2"/>
                </a:solidFill>
              </a:rPr>
              <a:t>M.E.P.S.</a:t>
            </a:r>
            <a:r>
              <a:rPr lang="it-IT" dirty="0" smtClean="0">
                <a:solidFill>
                  <a:schemeClr val="tx2"/>
                </a:solidFill>
              </a:rPr>
              <a:t> MANAGER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4355976" y="3914472"/>
            <a:ext cx="2808312" cy="369332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tx2"/>
                </a:solidFill>
              </a:rPr>
              <a:t>CONSTRUCTION MANAGER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2627784" y="4869160"/>
            <a:ext cx="288032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SITE MANAGER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7596336" y="2924944"/>
            <a:ext cx="13681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ESTIMATOR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7596336" y="4006805"/>
            <a:ext cx="136815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QUANTITY</a:t>
            </a:r>
          </a:p>
          <a:p>
            <a:pPr algn="ctr"/>
            <a:r>
              <a:rPr lang="it-IT" dirty="0" smtClean="0"/>
              <a:t>SURVEYOR</a:t>
            </a:r>
            <a:endParaRPr lang="it-IT" dirty="0"/>
          </a:p>
        </p:txBody>
      </p:sp>
      <p:cxnSp>
        <p:nvCxnSpPr>
          <p:cNvPr id="22" name="Connettore 4 21"/>
          <p:cNvCxnSpPr>
            <a:stCxn id="12" idx="2"/>
            <a:endCxn id="13" idx="0"/>
          </p:cNvCxnSpPr>
          <p:nvPr/>
        </p:nvCxnSpPr>
        <p:spPr>
          <a:xfrm rot="16200000" flipH="1">
            <a:off x="626079" y="2415661"/>
            <a:ext cx="763051" cy="21602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4 23"/>
          <p:cNvCxnSpPr/>
          <p:nvPr/>
        </p:nvCxnSpPr>
        <p:spPr>
          <a:xfrm rot="16200000" flipH="1">
            <a:off x="4129125" y="2770101"/>
            <a:ext cx="453534" cy="144184"/>
          </a:xfrm>
          <a:prstGeom prst="bentConnector3">
            <a:avLst>
              <a:gd name="adj1" fmla="val 50000"/>
            </a:avLst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Forma 26"/>
          <p:cNvCxnSpPr>
            <a:stCxn id="12" idx="3"/>
            <a:endCxn id="14" idx="0"/>
          </p:cNvCxnSpPr>
          <p:nvPr/>
        </p:nvCxnSpPr>
        <p:spPr>
          <a:xfrm>
            <a:off x="1331640" y="1957482"/>
            <a:ext cx="2952160" cy="319390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Forma 28"/>
          <p:cNvCxnSpPr>
            <a:stCxn id="14" idx="3"/>
            <a:endCxn id="19" idx="0"/>
          </p:cNvCxnSpPr>
          <p:nvPr/>
        </p:nvCxnSpPr>
        <p:spPr>
          <a:xfrm>
            <a:off x="5795800" y="2446149"/>
            <a:ext cx="2484612" cy="478795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4 30"/>
          <p:cNvCxnSpPr>
            <a:stCxn id="14" idx="1"/>
            <a:endCxn id="13" idx="3"/>
          </p:cNvCxnSpPr>
          <p:nvPr/>
        </p:nvCxnSpPr>
        <p:spPr>
          <a:xfrm rot="10800000" flipV="1">
            <a:off x="1763688" y="2446148"/>
            <a:ext cx="1008112" cy="61293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4 32"/>
          <p:cNvCxnSpPr>
            <a:stCxn id="15" idx="2"/>
            <a:endCxn id="17" idx="0"/>
          </p:cNvCxnSpPr>
          <p:nvPr/>
        </p:nvCxnSpPr>
        <p:spPr>
          <a:xfrm rot="16200000" flipH="1">
            <a:off x="4779314" y="2933654"/>
            <a:ext cx="485472" cy="1476164"/>
          </a:xfrm>
          <a:prstGeom prst="bentConnector3">
            <a:avLst>
              <a:gd name="adj1" fmla="val 50000"/>
            </a:avLst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4 34"/>
          <p:cNvCxnSpPr>
            <a:stCxn id="15" idx="2"/>
            <a:endCxn id="16" idx="0"/>
          </p:cNvCxnSpPr>
          <p:nvPr/>
        </p:nvCxnSpPr>
        <p:spPr>
          <a:xfrm rot="5400000">
            <a:off x="3123052" y="2753556"/>
            <a:ext cx="485472" cy="1836360"/>
          </a:xfrm>
          <a:prstGeom prst="bentConnector3">
            <a:avLst>
              <a:gd name="adj1" fmla="val 50000"/>
            </a:avLst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Forma 43"/>
          <p:cNvCxnSpPr>
            <a:stCxn id="17" idx="2"/>
            <a:endCxn id="18" idx="3"/>
          </p:cNvCxnSpPr>
          <p:nvPr/>
        </p:nvCxnSpPr>
        <p:spPr>
          <a:xfrm rot="5400000">
            <a:off x="5249107" y="4542801"/>
            <a:ext cx="770022" cy="252028"/>
          </a:xfrm>
          <a:prstGeom prst="bentConnector2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/>
          <p:cNvCxnSpPr>
            <a:stCxn id="19" idx="2"/>
            <a:endCxn id="20" idx="0"/>
          </p:cNvCxnSpPr>
          <p:nvPr/>
        </p:nvCxnSpPr>
        <p:spPr>
          <a:xfrm>
            <a:off x="8280412" y="3294276"/>
            <a:ext cx="0" cy="71252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4 48"/>
          <p:cNvCxnSpPr>
            <a:stCxn id="15" idx="3"/>
            <a:endCxn id="20" idx="1"/>
          </p:cNvCxnSpPr>
          <p:nvPr/>
        </p:nvCxnSpPr>
        <p:spPr>
          <a:xfrm>
            <a:off x="5796136" y="3244334"/>
            <a:ext cx="1800200" cy="1085637"/>
          </a:xfrm>
          <a:prstGeom prst="bentConnector3">
            <a:avLst>
              <a:gd name="adj1" fmla="val 84376"/>
            </a:avLst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95936" y="6453336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56818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56818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20083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771800" y="6453336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8" name="CasellaDiTesto 47"/>
          <p:cNvSpPr txBox="1"/>
          <p:nvPr/>
        </p:nvSpPr>
        <p:spPr>
          <a:xfrm>
            <a:off x="755576" y="908720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/>
              <a:t>I NUOVI PROFESSIONISTI</a:t>
            </a:r>
            <a:endParaRPr lang="it-IT" sz="2000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251520" y="1236822"/>
            <a:ext cx="8568952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b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PROJECT </a:t>
            </a:r>
            <a:r>
              <a:rPr lang="it-IT" sz="1500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MANAGER</a:t>
            </a:r>
            <a:endParaRPr lang="it-IT" sz="1500" b="1" dirty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E' il responsabile unico del progetto e del suo risultato coordina il team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di progetto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,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il team 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di costruzione ed il team amministrativo. E’ l’unico referente del cliente ed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è responsabile 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verso la società di appartenenza dei risultati tecnici, economici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 commerciali 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preventivati. Deve avere capacità manageriali in vari campi ed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una spiccata 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leadership per gestire i vari team ed i loro scontri </a:t>
            </a:r>
            <a:r>
              <a:rPr lang="it-IT" sz="1500" i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(* visita periodica </a:t>
            </a:r>
            <a:r>
              <a:rPr lang="it-IT" sz="1500" i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in cantiere</a:t>
            </a:r>
            <a:r>
              <a:rPr lang="it-IT" sz="1500" i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).</a:t>
            </a:r>
          </a:p>
          <a:p>
            <a:pPr algn="ctr"/>
            <a:r>
              <a:rPr lang="it-IT" sz="1500" b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Sr. CONSTRUCTION MANAGER</a:t>
            </a:r>
          </a:p>
          <a:p>
            <a:pPr algn="ctr"/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E’ il responsabile del team di costruzione, dipende direttamente dal PM e si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coordina con 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gli altri del team. E’ responsabile della gestione operativa ed economica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dei fornitori 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 delle tempistiche di realizzazione.</a:t>
            </a:r>
          </a:p>
          <a:p>
            <a:pPr algn="ctr"/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E’ inoltre responsabile della logistica di cantiere e della sua organizzazione.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Deve avere 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capacità tecniche ed organizzative nonché capacità commerciali nella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gestione dei 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fornitori. (* presenza fissa in cantiere)</a:t>
            </a:r>
          </a:p>
          <a:p>
            <a:pPr algn="ctr"/>
            <a:r>
              <a:rPr lang="it-IT" sz="1500" b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CONSTRUCTION MANAGER</a:t>
            </a:r>
          </a:p>
          <a:p>
            <a:pPr algn="ctr"/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Essendo parte del team di cantiere si responsabilizza di una o più “sottocommesse”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o “pacchetti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” di appalto seguendo personalmente la loro realizzazione. E’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responsabile delle 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tempistiche delle lavorazioni che gli vengono assegnate e del controllo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qualità sulle 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stesse. Deve avere buone conoscenze tecniche e capacità gestionali 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ed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organizzative per evitare attriti tra le varie imprese facenti parte del progetto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. (</a:t>
            </a:r>
            <a:r>
              <a:rPr lang="it-IT" sz="15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*</a:t>
            </a:r>
            <a:r>
              <a:rPr lang="it-IT" sz="1500" dirty="0" err="1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presenza</a:t>
            </a:r>
            <a:r>
              <a:rPr lang="it-IT" sz="1500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fissa in cantiere)</a:t>
            </a:r>
          </a:p>
          <a:p>
            <a:pPr algn="ctr"/>
            <a:r>
              <a:rPr lang="it-IT" sz="1500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MEPS MANAGER</a:t>
            </a:r>
          </a:p>
          <a:p>
            <a:pPr algn="ctr"/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Letteralmente </a:t>
            </a:r>
            <a:r>
              <a:rPr lang="it-IT" sz="15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Mechanical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Electrical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Plumbing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it-IT" sz="15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Services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. E’ un </a:t>
            </a:r>
            <a:r>
              <a:rPr lang="it-IT" sz="15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construction</a:t>
            </a:r>
            <a:r>
              <a:rPr lang="it-IT" sz="15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manager dedicato alla parte impiantistica. Normalmente impiegato in progetti ad alto contenuto impiantistico deve coordinare e gestire i fornitori elettrici, meccanici ed impiantisti vari. Deve avere alta preparazione tecnica ed attuare un controllo quotidiano sulla qualità e sulla rispondenza al capitolato di quanto realizzato (</a:t>
            </a:r>
            <a:r>
              <a:rPr lang="it-IT" sz="15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*</a:t>
            </a:r>
            <a:r>
              <a:rPr lang="it-IT" sz="1500" i="1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presenza</a:t>
            </a:r>
            <a:r>
              <a:rPr lang="it-IT" sz="1500" i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fissa in cantiere).</a:t>
            </a:r>
            <a:endParaRPr lang="it-IT" sz="1500" i="1" dirty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95936" y="6453336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56818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20083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771800" y="6453336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8" name="CasellaDiTesto 47"/>
          <p:cNvSpPr txBox="1"/>
          <p:nvPr/>
        </p:nvSpPr>
        <p:spPr>
          <a:xfrm>
            <a:off x="755576" y="1156682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tx2"/>
                </a:solidFill>
              </a:rPr>
              <a:t>I NUOVI PROFESSIONISTI</a:t>
            </a:r>
            <a:endParaRPr lang="it-IT" sz="2000" dirty="0">
              <a:solidFill>
                <a:schemeClr val="tx2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611560" y="1628800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SITE MANAGER</a:t>
            </a:r>
          </a:p>
          <a:p>
            <a:pPr algn="just"/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I SM affiancano i </a:t>
            </a:r>
            <a:r>
              <a:rPr lang="it-IT" sz="16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CM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nel controllo e nella gestione dei fornitori. Sono in particolare responsabili di vari compiti quotidiani e ripetitivi quali il conteggio e la registrazione del personale in cantiere, il controllo delle attività svolte, ed il controllo qualità. Devono avere capacità tecniche relative alla commessa che gli viene assegnata e capacità di comando verso i fornitori</a:t>
            </a:r>
            <a:r>
              <a:rPr lang="it-IT" sz="1600" i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.(</a:t>
            </a:r>
            <a:r>
              <a:rPr lang="it-IT" sz="1600" i="1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*presenza</a:t>
            </a:r>
            <a:r>
              <a:rPr lang="it-IT" sz="1600" i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fissa in cantiere)</a:t>
            </a:r>
          </a:p>
          <a:p>
            <a:pPr algn="ctr"/>
            <a:r>
              <a:rPr lang="it-IT" sz="1600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ESTIMATOR</a:t>
            </a:r>
          </a:p>
          <a:p>
            <a:pPr algn="just"/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E' il responsabile della </a:t>
            </a:r>
            <a:r>
              <a:rPr lang="it-IT" sz="16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budgettizazione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del progetto. Si coordina con il team di progetto e con il project manager per la raccolta dei dati fondamentali e costruisce il budget per l’operazione. Dovrà approfondire il budget varie volte man mano che la fase di progettazione avanza. Il suo compito ufficiale termina al momento del “tender </a:t>
            </a:r>
            <a:r>
              <a:rPr lang="it-IT" sz="16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period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”. Deve avere esperienza dei prezzi di mercato e grandi capacità divinatorie.</a:t>
            </a:r>
          </a:p>
          <a:p>
            <a:pPr algn="ctr"/>
            <a:r>
              <a:rPr lang="it-IT" sz="1600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QUANTITY SURVEYOR</a:t>
            </a:r>
          </a:p>
          <a:p>
            <a:pPr algn="just"/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E’ il responsabile controllo costi del progetto ed il naturale erede dell’</a:t>
            </a:r>
            <a:r>
              <a:rPr lang="it-IT" sz="16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estimator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. Il suo compito è il rispetto del budget approvato in fase di tender e di </a:t>
            </a:r>
            <a:r>
              <a:rPr lang="it-IT" sz="16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procurement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e durante l’esecuzione delle lavorazioni. E’ responsabile della stesura del “</a:t>
            </a:r>
            <a:r>
              <a:rPr lang="it-IT" sz="16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cost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plan</a:t>
            </a:r>
            <a:r>
              <a:rPr lang="it-IT" sz="1600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” strumento di aggiornamento economico – amministrativo del progetto. Deve avere buona conoscenza dei prezzi di mercato e capacità di controllo accurate.</a:t>
            </a:r>
            <a:endParaRPr lang="it-IT" sz="1600" dirty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95936" y="6453336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56818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20083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771800" y="6453336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8" name="CasellaDiTesto 47"/>
          <p:cNvSpPr txBox="1"/>
          <p:nvPr/>
        </p:nvSpPr>
        <p:spPr>
          <a:xfrm>
            <a:off x="500034" y="1214422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/>
              <a:t>I NUOVI PROFESSIONISTI</a:t>
            </a:r>
            <a:endParaRPr lang="it-IT" sz="2000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611560" y="2000240"/>
            <a:ext cx="792088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La formazione</a:t>
            </a:r>
          </a:p>
          <a:p>
            <a:pPr algn="ctr"/>
            <a:endParaRPr lang="it-IT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sz="2400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Tali figure in base all’art.10 comma 5 del </a:t>
            </a:r>
            <a:r>
              <a:rPr lang="it-IT" sz="2400" b="1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D.lgs</a:t>
            </a:r>
            <a:r>
              <a:rPr lang="it-IT" sz="2400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163/06 devono avere “titoli di studio adeguati in relazione ai compiti per cui sono nominati”  e requisito tecnico soltanto per i lavori attinenti all’ingegneria e all’architettura</a:t>
            </a:r>
          </a:p>
          <a:p>
            <a:pPr algn="just"/>
            <a:r>
              <a:rPr lang="it-IT" sz="2400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endParaRPr lang="it-IT" sz="1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95936" y="6453336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56818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20083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771800" y="6453336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0" name="CasellaDiTesto 29"/>
          <p:cNvSpPr txBox="1"/>
          <p:nvPr/>
        </p:nvSpPr>
        <p:spPr>
          <a:xfrm rot="10800000" flipV="1">
            <a:off x="654082" y="2489687"/>
            <a:ext cx="7823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Grazie per l’attenzione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8429684" cy="785818"/>
          </a:xfrm>
        </p:spPr>
        <p:txBody>
          <a:bodyPr>
            <a:normAutofit/>
          </a:bodyPr>
          <a:lstStyle/>
          <a:p>
            <a:pPr algn="l"/>
            <a:r>
              <a:rPr lang="it-IT" sz="1800" b="1" i="1" dirty="0" smtClean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Legislazione in materia di </a:t>
            </a:r>
            <a:r>
              <a:rPr lang="it-IT" sz="1800" b="1" i="1" dirty="0" err="1" smtClean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LL.PP</a:t>
            </a:r>
            <a:r>
              <a:rPr lang="it-IT" sz="1800" b="1" i="1" dirty="0" smtClean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: percorso Storico dalla legge 143/49 al DPR163/2006 </a:t>
            </a:r>
            <a:br>
              <a:rPr lang="it-IT" sz="1800" b="1" i="1" dirty="0" smtClean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it-IT" sz="1800" b="1" i="1" dirty="0" smtClean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 codice De Lise) 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8286808" cy="4500594"/>
          </a:xfrm>
        </p:spPr>
        <p:txBody>
          <a:bodyPr/>
          <a:lstStyle/>
          <a:p>
            <a:pPr algn="just"/>
            <a:endParaRPr lang="it-IT" dirty="0"/>
          </a:p>
        </p:txBody>
      </p:sp>
      <p:sp>
        <p:nvSpPr>
          <p:cNvPr id="4" name="Ovale 3"/>
          <p:cNvSpPr/>
          <p:nvPr/>
        </p:nvSpPr>
        <p:spPr>
          <a:xfrm>
            <a:off x="3071802" y="1714488"/>
            <a:ext cx="271464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Legge </a:t>
            </a:r>
            <a:r>
              <a:rPr lang="it-IT" dirty="0" smtClean="0"/>
              <a:t>143/49 </a:t>
            </a:r>
            <a:endParaRPr lang="it-IT" dirty="0" smtClean="0"/>
          </a:p>
        </p:txBody>
      </p:sp>
      <p:sp>
        <p:nvSpPr>
          <p:cNvPr id="6" name="Rettangolo arrotondato 5"/>
          <p:cNvSpPr/>
          <p:nvPr/>
        </p:nvSpPr>
        <p:spPr>
          <a:xfrm>
            <a:off x="2500298" y="2714620"/>
            <a:ext cx="407196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Legge Quadro sui Lavori pubblici n.109/94 Legge Merloni</a:t>
            </a:r>
            <a:endParaRPr lang="it-IT" dirty="0"/>
          </a:p>
        </p:txBody>
      </p:sp>
      <p:sp>
        <p:nvSpPr>
          <p:cNvPr id="7" name="Rettangolo arrotondato 6"/>
          <p:cNvSpPr/>
          <p:nvPr/>
        </p:nvSpPr>
        <p:spPr>
          <a:xfrm rot="10800000" flipV="1">
            <a:off x="3000364" y="3714753"/>
            <a:ext cx="3127276" cy="714380"/>
          </a:xfrm>
          <a:prstGeom prst="roundRect">
            <a:avLst>
              <a:gd name="adj" fmla="val 188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Regolamento Attuazione  n.554 del 1999</a:t>
            </a:r>
            <a:endParaRPr lang="it-IT" dirty="0"/>
          </a:p>
        </p:txBody>
      </p:sp>
      <p:sp>
        <p:nvSpPr>
          <p:cNvPr id="8" name="Rettangolo arrotondato 7"/>
          <p:cNvSpPr/>
          <p:nvPr/>
        </p:nvSpPr>
        <p:spPr>
          <a:xfrm>
            <a:off x="1214414" y="4643446"/>
            <a:ext cx="6357982" cy="714380"/>
          </a:xfrm>
          <a:prstGeom prst="roundRect">
            <a:avLst>
              <a:gd name="adj" fmla="val 188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 smtClean="0"/>
              <a:t>D.LGS</a:t>
            </a:r>
            <a:r>
              <a:rPr lang="it-IT" sz="2000" dirty="0" smtClean="0"/>
              <a:t> 12 Aprile 2006 n.163 (codice De Lise)</a:t>
            </a:r>
            <a:endParaRPr lang="it-IT" sz="2000" dirty="0"/>
          </a:p>
        </p:txBody>
      </p:sp>
      <p:pic>
        <p:nvPicPr>
          <p:cNvPr id="9" name="Immagine 8" descr="apotem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75770"/>
            <a:ext cx="2786082" cy="787030"/>
          </a:xfrm>
          <a:prstGeom prst="rect">
            <a:avLst/>
          </a:prstGeom>
        </p:spPr>
      </p:pic>
      <p:pic>
        <p:nvPicPr>
          <p:cNvPr id="10" name="Immagine 9" descr="federicoII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4347" y="0"/>
            <a:ext cx="1000133" cy="974133"/>
          </a:xfrm>
          <a:prstGeom prst="rect">
            <a:avLst/>
          </a:prstGeom>
        </p:spPr>
      </p:pic>
      <p:grpSp>
        <p:nvGrpSpPr>
          <p:cNvPr id="11" name="Gruppo 11"/>
          <p:cNvGrpSpPr/>
          <p:nvPr/>
        </p:nvGrpSpPr>
        <p:grpSpPr>
          <a:xfrm>
            <a:off x="2182656" y="5643579"/>
            <a:ext cx="2603655" cy="928693"/>
            <a:chOff x="4715487" y="6125591"/>
            <a:chExt cx="1080647" cy="317811"/>
          </a:xfrm>
        </p:grpSpPr>
        <p:pic>
          <p:nvPicPr>
            <p:cNvPr id="12" name="Immagine 11" descr="federicoII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flipH="1">
              <a:off x="4715487" y="6125591"/>
              <a:ext cx="375074" cy="317811"/>
            </a:xfrm>
            <a:prstGeom prst="rect">
              <a:avLst/>
            </a:prstGeom>
          </p:spPr>
        </p:pic>
        <p:sp>
          <p:nvSpPr>
            <p:cNvPr id="13" name="CasellaDiTesto 12"/>
            <p:cNvSpPr txBox="1"/>
            <p:nvPr/>
          </p:nvSpPr>
          <p:spPr>
            <a:xfrm>
              <a:off x="5143827" y="6272268"/>
              <a:ext cx="652307" cy="126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Sottotitolo 2"/>
          <p:cNvSpPr txBox="1">
            <a:spLocks/>
          </p:cNvSpPr>
          <p:nvPr/>
        </p:nvSpPr>
        <p:spPr>
          <a:xfrm>
            <a:off x="4286248" y="6072206"/>
            <a:ext cx="2714644" cy="725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Prof. Carmen Cioffi</a:t>
            </a: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283968" y="6437503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88640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864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059832" y="6437503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Rettangolo 9"/>
          <p:cNvSpPr/>
          <p:nvPr/>
        </p:nvSpPr>
        <p:spPr>
          <a:xfrm>
            <a:off x="2071670" y="1142984"/>
            <a:ext cx="50006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 smtClean="0"/>
              <a:t>Legge 143/49</a:t>
            </a:r>
            <a:endParaRPr lang="it-IT" sz="3200" dirty="0"/>
          </a:p>
        </p:txBody>
      </p:sp>
      <p:sp>
        <p:nvSpPr>
          <p:cNvPr id="11" name="Rettangolo 10"/>
          <p:cNvSpPr/>
          <p:nvPr/>
        </p:nvSpPr>
        <p:spPr>
          <a:xfrm>
            <a:off x="785786" y="2000240"/>
            <a:ext cx="75009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Stabiliva elenco operazioni da espletare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Il progettista era tenuto ad osservare norme vigenti in materia edilizia, urbanistica, sicurezza, igiene, ambiente,ecc., di norma non presentava una progettazione esecutiva dettagliata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La responsabilità civile scelte tecniche pesava impresa costruttrice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283968" y="6437503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88640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864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059832" y="6437503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Rettangolo 9"/>
          <p:cNvSpPr/>
          <p:nvPr/>
        </p:nvSpPr>
        <p:spPr>
          <a:xfrm>
            <a:off x="1357290" y="1000108"/>
            <a:ext cx="6715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/>
              <a:t>LEGGE 109/94 </a:t>
            </a:r>
            <a:r>
              <a:rPr lang="it-IT" sz="2400" dirty="0" err="1" smtClean="0"/>
              <a:t>–LEGGE</a:t>
            </a:r>
            <a:r>
              <a:rPr lang="it-IT" sz="2400" dirty="0" smtClean="0"/>
              <a:t> MERLONI</a:t>
            </a:r>
            <a:br>
              <a:rPr lang="it-IT" sz="2400" dirty="0" smtClean="0"/>
            </a:br>
            <a:r>
              <a:rPr lang="it-IT" sz="2400" dirty="0" smtClean="0"/>
              <a:t>regolamento attuazione n.554/1999</a:t>
            </a:r>
            <a:endParaRPr lang="it-IT" sz="2400" dirty="0"/>
          </a:p>
        </p:txBody>
      </p:sp>
      <p:sp>
        <p:nvSpPr>
          <p:cNvPr id="13" name="Rettangolo 12"/>
          <p:cNvSpPr/>
          <p:nvPr/>
        </p:nvSpPr>
        <p:spPr>
          <a:xfrm>
            <a:off x="928662" y="1928802"/>
            <a:ext cx="75009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dirty="0" smtClean="0">
                <a:solidFill>
                  <a:schemeClr val="tx2"/>
                </a:solidFill>
              </a:rPr>
              <a:t>Normativa italiana recepisce orientamenti normativi  europei e inizia a tener conto di </a:t>
            </a:r>
            <a:r>
              <a:rPr lang="it-IT" sz="2400" b="1" dirty="0" smtClean="0">
                <a:solidFill>
                  <a:schemeClr val="tx2"/>
                </a:solidFill>
              </a:rPr>
              <a:t>project management e progettazione integrata </a:t>
            </a:r>
          </a:p>
          <a:p>
            <a:pPr algn="just"/>
            <a:r>
              <a:rPr lang="it-IT" sz="2400" dirty="0" smtClean="0">
                <a:solidFill>
                  <a:schemeClr val="tx2"/>
                </a:solidFill>
              </a:rPr>
              <a:t>Stabiliva chiara distinzioni di ruoli, diritti e responsabilità tra amministrazione pubblica e fornitori di beni e servizi cioè professionisti e imprese di costruzione</a:t>
            </a:r>
          </a:p>
          <a:p>
            <a:pPr algn="just"/>
            <a:r>
              <a:rPr lang="it-IT" sz="2400" dirty="0" smtClean="0">
                <a:solidFill>
                  <a:schemeClr val="tx2"/>
                </a:solidFill>
              </a:rPr>
              <a:t>Obbligo di elaborare Programma triennali con elenco dei lavori per settore,priorità dell’intervento,piano finanziario complessivo e tempi di attuazione</a:t>
            </a:r>
            <a:endParaRPr lang="it-IT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283968" y="6437503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88640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864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059832" y="6437503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Rettangolo 9"/>
          <p:cNvSpPr/>
          <p:nvPr/>
        </p:nvSpPr>
        <p:spPr>
          <a:xfrm>
            <a:off x="1357290" y="1000108"/>
            <a:ext cx="6715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/>
              <a:t>LEGGE 109/94 – LEGGE MERLONI</a:t>
            </a:r>
            <a:br>
              <a:rPr lang="it-IT" sz="2400" dirty="0" smtClean="0"/>
            </a:br>
            <a:r>
              <a:rPr lang="it-IT" sz="2400" dirty="0" smtClean="0"/>
              <a:t>regolamento attuazione n.554/1999</a:t>
            </a:r>
            <a:endParaRPr lang="it-IT" sz="2400" dirty="0"/>
          </a:p>
        </p:txBody>
      </p:sp>
      <p:sp>
        <p:nvSpPr>
          <p:cNvPr id="13" name="Rettangolo 12"/>
          <p:cNvSpPr/>
          <p:nvPr/>
        </p:nvSpPr>
        <p:spPr>
          <a:xfrm>
            <a:off x="928662" y="1928802"/>
            <a:ext cx="750099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800" dirty="0" smtClean="0">
                <a:solidFill>
                  <a:schemeClr val="tx2"/>
                </a:solidFill>
              </a:rPr>
              <a:t>La legge Merloni mirava a garantire:</a:t>
            </a:r>
          </a:p>
          <a:p>
            <a:pPr algn="just"/>
            <a:endParaRPr lang="it-IT" sz="2800" dirty="0" smtClean="0">
              <a:solidFill>
                <a:schemeClr val="tx2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it-IT" sz="2800" dirty="0" smtClean="0">
                <a:solidFill>
                  <a:schemeClr val="tx2"/>
                </a:solidFill>
              </a:rPr>
              <a:t>Qualità dell’opera e rispondenza alle finalità relative</a:t>
            </a:r>
          </a:p>
          <a:p>
            <a:pPr algn="just">
              <a:buFont typeface="Arial" pitchFamily="34" charset="0"/>
              <a:buChar char="•"/>
            </a:pPr>
            <a:endParaRPr lang="it-IT" sz="2800" dirty="0" smtClean="0">
              <a:solidFill>
                <a:schemeClr val="tx2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it-IT" sz="2800" dirty="0" smtClean="0">
                <a:solidFill>
                  <a:schemeClr val="tx2"/>
                </a:solidFill>
              </a:rPr>
              <a:t>Conformità alle norme ambientali e urbanistica</a:t>
            </a:r>
          </a:p>
          <a:p>
            <a:pPr algn="just">
              <a:buFont typeface="Arial" pitchFamily="34" charset="0"/>
              <a:buChar char="•"/>
            </a:pPr>
            <a:endParaRPr lang="it-IT" sz="2800" dirty="0" smtClean="0">
              <a:solidFill>
                <a:schemeClr val="tx2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it-IT" sz="2800" dirty="0" smtClean="0">
                <a:solidFill>
                  <a:schemeClr val="tx2"/>
                </a:solidFill>
              </a:rPr>
              <a:t>Soddisfacimento requisiti essenziali</a:t>
            </a:r>
          </a:p>
          <a:p>
            <a:pPr algn="just">
              <a:buFont typeface="Arial" pitchFamily="34" charset="0"/>
              <a:buChar char="•"/>
            </a:pPr>
            <a:endParaRPr lang="it-IT" sz="24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283968" y="6437503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88640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864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059832" y="6437503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Rettangolo 10"/>
          <p:cNvSpPr/>
          <p:nvPr/>
        </p:nvSpPr>
        <p:spPr>
          <a:xfrm>
            <a:off x="1142976" y="1071546"/>
            <a:ext cx="6572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err="1" smtClean="0"/>
              <a:t>D.LGS</a:t>
            </a:r>
            <a:r>
              <a:rPr lang="it-IT" sz="2400" dirty="0" smtClean="0"/>
              <a:t> n.163 de 12 aprile 2006</a:t>
            </a:r>
            <a:br>
              <a:rPr lang="it-IT" sz="2400" dirty="0" smtClean="0"/>
            </a:br>
            <a:r>
              <a:rPr lang="it-IT" sz="2400" dirty="0" smtClean="0"/>
              <a:t>Codice De Lise</a:t>
            </a:r>
            <a:endParaRPr lang="it-IT" sz="2400" dirty="0"/>
          </a:p>
        </p:txBody>
      </p:sp>
      <p:sp>
        <p:nvSpPr>
          <p:cNvPr id="12" name="Rettangolo 11"/>
          <p:cNvSpPr/>
          <p:nvPr/>
        </p:nvSpPr>
        <p:spPr>
          <a:xfrm>
            <a:off x="1071538" y="1928802"/>
            <a:ext cx="750097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it-IT" sz="2000" dirty="0" smtClean="0">
                <a:solidFill>
                  <a:schemeClr val="tx2"/>
                </a:solidFill>
              </a:rPr>
              <a:t>Recepisce le direttive europee, leggi e regolamenti nazionali oltre che circolari Ministeriali in materia </a:t>
            </a:r>
            <a:r>
              <a:rPr lang="it-IT" sz="2000" dirty="0" err="1" smtClean="0">
                <a:solidFill>
                  <a:schemeClr val="tx2"/>
                </a:solidFill>
              </a:rPr>
              <a:t>LL.PP</a:t>
            </a:r>
            <a:r>
              <a:rPr lang="it-IT" sz="2000" dirty="0" smtClean="0">
                <a:solidFill>
                  <a:schemeClr val="tx2"/>
                </a:solidFill>
              </a:rPr>
              <a:t> abroga la legge 109/94</a:t>
            </a:r>
          </a:p>
          <a:p>
            <a:pPr algn="ctr">
              <a:buNone/>
            </a:pPr>
            <a:r>
              <a:rPr lang="it-IT" sz="2000" b="1" dirty="0" smtClean="0">
                <a:solidFill>
                  <a:schemeClr val="tx2"/>
                </a:solidFill>
              </a:rPr>
              <a:t>Recepisce</a:t>
            </a:r>
          </a:p>
          <a:p>
            <a:pPr algn="just"/>
            <a:r>
              <a:rPr lang="it-IT" sz="2000" b="1" dirty="0" smtClean="0">
                <a:solidFill>
                  <a:schemeClr val="tx2"/>
                </a:solidFill>
              </a:rPr>
              <a:t>Direttiva 2004/18 </a:t>
            </a:r>
            <a:r>
              <a:rPr lang="it-IT" sz="2000" dirty="0" smtClean="0">
                <a:solidFill>
                  <a:schemeClr val="tx2"/>
                </a:solidFill>
              </a:rPr>
              <a:t>-Coordinamento appalti pubblici procedure aggiudicazione appalti pubblici di lavori, forniture e servizi</a:t>
            </a:r>
          </a:p>
          <a:p>
            <a:pPr algn="just"/>
            <a:r>
              <a:rPr lang="it-IT" sz="2000" b="1" dirty="0" smtClean="0">
                <a:solidFill>
                  <a:schemeClr val="tx2"/>
                </a:solidFill>
              </a:rPr>
              <a:t>Direttiva 2004/17 </a:t>
            </a:r>
            <a:r>
              <a:rPr lang="it-IT" sz="2000" dirty="0" smtClean="0">
                <a:solidFill>
                  <a:schemeClr val="tx2"/>
                </a:solidFill>
              </a:rPr>
              <a:t>Procedure appalti Enti erogatori acqua,energia,e Enti che forniscono servizi di trasporto e servizi postali</a:t>
            </a:r>
          </a:p>
          <a:p>
            <a:pPr algn="ctr">
              <a:buNone/>
            </a:pPr>
            <a:r>
              <a:rPr lang="it-IT" sz="2000" b="1" dirty="0" smtClean="0">
                <a:solidFill>
                  <a:schemeClr val="tx2"/>
                </a:solidFill>
              </a:rPr>
              <a:t>Abroga</a:t>
            </a:r>
          </a:p>
          <a:p>
            <a:pPr algn="just"/>
            <a:r>
              <a:rPr lang="it-IT" sz="2000" dirty="0" smtClean="0">
                <a:solidFill>
                  <a:schemeClr val="tx2"/>
                </a:solidFill>
              </a:rPr>
              <a:t>La legge 11 febbraio 1994 n.109</a:t>
            </a:r>
          </a:p>
          <a:p>
            <a:pPr algn="just"/>
            <a:r>
              <a:rPr lang="it-IT" sz="2000" dirty="0" smtClean="0">
                <a:solidFill>
                  <a:schemeClr val="tx2"/>
                </a:solidFill>
              </a:rPr>
              <a:t> in parte il DPR 21 dicembre 199 n.554 regolamento di attuazione</a:t>
            </a:r>
          </a:p>
          <a:p>
            <a:pPr algn="ctr">
              <a:buNone/>
            </a:pPr>
            <a:r>
              <a:rPr lang="it-IT" sz="2000" b="1" dirty="0" smtClean="0">
                <a:solidFill>
                  <a:schemeClr val="tx2"/>
                </a:solidFill>
              </a:rPr>
              <a:t>Sostituito </a:t>
            </a:r>
          </a:p>
          <a:p>
            <a:pPr algn="just">
              <a:buNone/>
            </a:pPr>
            <a:r>
              <a:rPr lang="it-IT" sz="2000" b="1" dirty="0" smtClean="0">
                <a:solidFill>
                  <a:schemeClr val="tx2"/>
                </a:solidFill>
              </a:rPr>
              <a:t>DPR 5 ottobre 2010 n.207 </a:t>
            </a:r>
            <a:r>
              <a:rPr lang="it-IT" sz="2000" dirty="0" smtClean="0">
                <a:solidFill>
                  <a:schemeClr val="tx2"/>
                </a:solidFill>
              </a:rPr>
              <a:t>Regolamento di esecuzione ed attuazione DLGS 12 aprile 2006 n.163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283968" y="6437503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88640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864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059832" y="6437503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Rettangolo 9"/>
          <p:cNvSpPr/>
          <p:nvPr/>
        </p:nvSpPr>
        <p:spPr>
          <a:xfrm>
            <a:off x="1357290" y="1000108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/>
              <a:t>Finalità</a:t>
            </a:r>
            <a:r>
              <a:rPr lang="it-IT" sz="2400" b="1" dirty="0" smtClean="0"/>
              <a:t> del </a:t>
            </a:r>
            <a:r>
              <a:rPr lang="it-IT" sz="2400" b="1" dirty="0" err="1" smtClean="0"/>
              <a:t>D.lgs</a:t>
            </a:r>
            <a:r>
              <a:rPr lang="it-IT" sz="2400" b="1" dirty="0" smtClean="0"/>
              <a:t> 163/2006</a:t>
            </a:r>
            <a:endParaRPr lang="it-IT" sz="2400" b="1" dirty="0"/>
          </a:p>
        </p:txBody>
      </p:sp>
      <p:sp>
        <p:nvSpPr>
          <p:cNvPr id="13" name="Rettangolo 12"/>
          <p:cNvSpPr/>
          <p:nvPr/>
        </p:nvSpPr>
        <p:spPr>
          <a:xfrm>
            <a:off x="785786" y="1857363"/>
            <a:ext cx="74295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Compilazione unico testo normativo</a:t>
            </a:r>
          </a:p>
          <a:p>
            <a:pPr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Semplificazione procedure di affidamento</a:t>
            </a:r>
          </a:p>
          <a:p>
            <a:pPr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Conferimento  all’autorità per la vigilanza dei compiti di vigilanza 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Adeguamento della normativa alla sentenza della Corte di Giustizia  europea del 7 ottobre 2004  “</a:t>
            </a:r>
            <a:r>
              <a:rPr lang="it-IT" sz="2400" i="1" dirty="0" smtClean="0">
                <a:solidFill>
                  <a:schemeClr val="tx2"/>
                </a:solidFill>
              </a:rPr>
              <a:t>che si esprime a favore  della possibilità per le amministrazioni aggiudicatrici di scegliere liberamente tra il criterio del prezzo più basso e quello dell’offerta economicamente più vantaggiosa perché ciò costituirebbe conseguenza dell’applicazione</a:t>
            </a:r>
            <a:endParaRPr lang="it-IT" sz="24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283968" y="6437503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88640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864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059832" y="6437503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Rettangolo 12"/>
          <p:cNvSpPr/>
          <p:nvPr/>
        </p:nvSpPr>
        <p:spPr>
          <a:xfrm>
            <a:off x="714348" y="2643182"/>
            <a:ext cx="75009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Studi di fattibilità e Progettazione preliminare, definitiva ed esecutiva</a:t>
            </a:r>
          </a:p>
          <a:p>
            <a:pPr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Nuovi prezzi- dettagliate tutte le voci di spesa che rientrano nelle spese generali</a:t>
            </a:r>
          </a:p>
          <a:p>
            <a:pPr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Responsabile Unico del procedimento (RUP)</a:t>
            </a:r>
          </a:p>
          <a:p>
            <a:pPr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Verifica del progetto- riguarda tutti i livelli di progettazione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Validazione del progetto-atto formale che riporta l’esito delle verifiche, sottoscritta dal RUP  fa riferimento al rapporto conclusivo del preposto alla verifica  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285852" y="1142985"/>
            <a:ext cx="65722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dirty="0" smtClean="0"/>
              <a:t>DPR 5 ottobre 2010 n.207 </a:t>
            </a:r>
            <a:br>
              <a:rPr lang="it-IT" sz="2800" dirty="0" smtClean="0"/>
            </a:br>
            <a:r>
              <a:rPr lang="it-IT" sz="2800" dirty="0" smtClean="0"/>
              <a:t>“Regolamento di esecuzione ed attuazione del </a:t>
            </a:r>
            <a:r>
              <a:rPr lang="it-IT" sz="2800" dirty="0" err="1" smtClean="0"/>
              <a:t>D.Lgs</a:t>
            </a:r>
            <a:r>
              <a:rPr lang="it-IT" sz="2800" dirty="0" smtClean="0"/>
              <a:t> 12 aprile 2006 n.163”</a:t>
            </a:r>
            <a:endParaRPr lang="it-IT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283968" y="6437503"/>
            <a:ext cx="2448272" cy="360040"/>
          </a:xfrm>
        </p:spPr>
        <p:txBody>
          <a:bodyPr>
            <a:noAutofit/>
          </a:bodyPr>
          <a:lstStyle/>
          <a:p>
            <a:r>
              <a:rPr lang="it-IT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Prof. Carmen </a:t>
            </a:r>
            <a:r>
              <a:rPr lang="it-IT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Cioffi</a:t>
            </a:r>
            <a:endParaRPr lang="it-IT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magine 4" descr="apot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88640"/>
            <a:ext cx="3096344" cy="874674"/>
          </a:xfrm>
          <a:prstGeom prst="rect">
            <a:avLst/>
          </a:prstGeom>
        </p:spPr>
      </p:pic>
      <p:pic>
        <p:nvPicPr>
          <p:cNvPr id="6" name="Immagine 5" descr="federicoII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8640"/>
            <a:ext cx="903415" cy="87993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91680" y="3326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Corso di Studi in Ingegneria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Gestionale dei Progetti 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e delle Infrastrutture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uppo 11"/>
          <p:cNvGrpSpPr/>
          <p:nvPr/>
        </p:nvGrpSpPr>
        <p:grpSpPr>
          <a:xfrm>
            <a:off x="3059832" y="6437503"/>
            <a:ext cx="1512167" cy="375873"/>
            <a:chOff x="4283968" y="6165304"/>
            <a:chExt cx="1512167" cy="375873"/>
          </a:xfrm>
        </p:grpSpPr>
        <p:pic>
          <p:nvPicPr>
            <p:cNvPr id="8" name="Immagine 7" descr="federicoII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3968" y="6165304"/>
              <a:ext cx="385905" cy="37587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716014" y="6165304"/>
              <a:ext cx="1080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latin typeface="Times New Roman" pitchFamily="18" charset="0"/>
                  <a:cs typeface="Times New Roman" pitchFamily="18" charset="0"/>
                </a:rPr>
                <a:t>L.U.P.T</a:t>
              </a:r>
              <a:r>
                <a:rPr lang="it-IT" b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it-IT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CasellaDiTesto 11"/>
          <p:cNvSpPr txBox="1"/>
          <p:nvPr/>
        </p:nvSpPr>
        <p:spPr>
          <a:xfrm>
            <a:off x="539552" y="1268760"/>
            <a:ext cx="792088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i="1" dirty="0">
                <a:latin typeface="Times New Roman" pitchFamily="18" charset="0"/>
                <a:cs typeface="Times New Roman" pitchFamily="18" charset="0"/>
              </a:rPr>
              <a:t>Il Project Management nella Gestione dell’Opera </a:t>
            </a:r>
            <a:r>
              <a:rPr lang="it-IT" b="1" i="1" dirty="0" smtClean="0">
                <a:latin typeface="Times New Roman" pitchFamily="18" charset="0"/>
                <a:cs typeface="Times New Roman" pitchFamily="18" charset="0"/>
              </a:rPr>
              <a:t>Pubblica</a:t>
            </a:r>
          </a:p>
          <a:p>
            <a:pPr algn="just"/>
            <a:endParaRPr lang="it-IT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sz="2000" b="1" dirty="0" smtClean="0">
                <a:solidFill>
                  <a:schemeClr val="tx2"/>
                </a:solidFill>
                <a:cs typeface="Times New Roman" pitchFamily="18" charset="0"/>
              </a:rPr>
              <a:t>Schemi </a:t>
            </a:r>
            <a:r>
              <a:rPr lang="it-IT" sz="2000" b="1" dirty="0">
                <a:solidFill>
                  <a:schemeClr val="tx2"/>
                </a:solidFill>
                <a:cs typeface="Times New Roman" pitchFamily="18" charset="0"/>
              </a:rPr>
              <a:t>organizzativi </a:t>
            </a:r>
            <a:r>
              <a:rPr lang="it-IT" sz="2000" b="1" dirty="0" smtClean="0">
                <a:solidFill>
                  <a:schemeClr val="tx2"/>
                </a:solidFill>
                <a:cs typeface="Times New Roman" pitchFamily="18" charset="0"/>
              </a:rPr>
              <a:t>tipici:</a:t>
            </a:r>
            <a:endParaRPr lang="it-IT" sz="2000" dirty="0">
              <a:solidFill>
                <a:schemeClr val="tx2"/>
              </a:solidFill>
              <a:cs typeface="Times New Roman" pitchFamily="18" charset="0"/>
            </a:endParaRPr>
          </a:p>
          <a:p>
            <a:pPr algn="just"/>
            <a:r>
              <a:rPr lang="it-IT" sz="2000" b="1" dirty="0">
                <a:solidFill>
                  <a:schemeClr val="tx2"/>
                </a:solidFill>
                <a:cs typeface="Times New Roman" pitchFamily="18" charset="0"/>
              </a:rPr>
              <a:t>Organizzazione Gerarchica Verticale</a:t>
            </a:r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: strutturata per funzioni con unità di </a:t>
            </a:r>
            <a:r>
              <a:rPr lang="it-IT" sz="2000" dirty="0" smtClean="0">
                <a:solidFill>
                  <a:schemeClr val="tx2"/>
                </a:solidFill>
                <a:cs typeface="Times New Roman" pitchFamily="18" charset="0"/>
              </a:rPr>
              <a:t>linea (progettazione</a:t>
            </a:r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, appalti, controlli, gestione risorse eccetera) ed unità di </a:t>
            </a:r>
            <a:r>
              <a:rPr lang="it-IT" sz="2000" dirty="0" smtClean="0">
                <a:solidFill>
                  <a:schemeClr val="tx2"/>
                </a:solidFill>
                <a:cs typeface="Times New Roman" pitchFamily="18" charset="0"/>
              </a:rPr>
              <a:t>staff (ragioneria</a:t>
            </a:r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, tesoreria eccetera</a:t>
            </a:r>
            <a:r>
              <a:rPr lang="it-IT" sz="2000" dirty="0" smtClean="0">
                <a:solidFill>
                  <a:schemeClr val="tx2"/>
                </a:solidFill>
                <a:cs typeface="Times New Roman" pitchFamily="18" charset="0"/>
              </a:rPr>
              <a:t>).</a:t>
            </a:r>
            <a:endParaRPr lang="it-IT" sz="2000" dirty="0">
              <a:solidFill>
                <a:schemeClr val="tx2"/>
              </a:solidFill>
              <a:cs typeface="Times New Roman" pitchFamily="18" charset="0"/>
            </a:endParaRPr>
          </a:p>
          <a:p>
            <a:pPr algn="just"/>
            <a:r>
              <a:rPr lang="it-IT" sz="2000" b="1" dirty="0">
                <a:solidFill>
                  <a:schemeClr val="tx2"/>
                </a:solidFill>
                <a:cs typeface="Times New Roman" pitchFamily="18" charset="0"/>
              </a:rPr>
              <a:t>Organizzazione per Opere di Tipo Orizzontale</a:t>
            </a:r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: in cui l’intera struttura è </a:t>
            </a:r>
            <a:r>
              <a:rPr lang="it-IT" sz="2000" dirty="0" smtClean="0">
                <a:solidFill>
                  <a:schemeClr val="tx2"/>
                </a:solidFill>
                <a:cs typeface="Times New Roman" pitchFamily="18" charset="0"/>
              </a:rPr>
              <a:t>dedicata esclusivamente </a:t>
            </a:r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al raggiungimento dell’obiettivo.</a:t>
            </a:r>
          </a:p>
          <a:p>
            <a:pPr algn="just"/>
            <a:r>
              <a:rPr lang="it-IT" sz="2000" b="1" dirty="0">
                <a:solidFill>
                  <a:schemeClr val="tx2"/>
                </a:solidFill>
                <a:cs typeface="Times New Roman" pitchFamily="18" charset="0"/>
              </a:rPr>
              <a:t>Nell’organizzazione gerarchica tradizionale di tipo verticale</a:t>
            </a:r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, il personale è </a:t>
            </a:r>
            <a:r>
              <a:rPr lang="it-IT" sz="2000" dirty="0" smtClean="0">
                <a:solidFill>
                  <a:schemeClr val="tx2"/>
                </a:solidFill>
                <a:cs typeface="Times New Roman" pitchFamily="18" charset="0"/>
              </a:rPr>
              <a:t>raccolto in </a:t>
            </a:r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nuclei operativi specializzati o uffici ed ogni specialista è in grado, </a:t>
            </a:r>
            <a:r>
              <a:rPr lang="it-IT" sz="2000" dirty="0" smtClean="0">
                <a:solidFill>
                  <a:schemeClr val="tx2"/>
                </a:solidFill>
                <a:cs typeface="Times New Roman" pitchFamily="18" charset="0"/>
              </a:rPr>
              <a:t>all’interno della </a:t>
            </a:r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propria unità e sotto la supervisione del capo funzione (capo </a:t>
            </a:r>
            <a:r>
              <a:rPr lang="it-IT" sz="2000" dirty="0" smtClean="0">
                <a:solidFill>
                  <a:schemeClr val="tx2"/>
                </a:solidFill>
                <a:cs typeface="Times New Roman" pitchFamily="18" charset="0"/>
              </a:rPr>
              <a:t>ufficio, appaltatore</a:t>
            </a:r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, ingegnere direttore dei lavori, eccetera), di operare in modo </a:t>
            </a:r>
            <a:r>
              <a:rPr lang="it-IT" sz="2000" dirty="0" smtClean="0">
                <a:solidFill>
                  <a:schemeClr val="tx2"/>
                </a:solidFill>
                <a:cs typeface="Times New Roman" pitchFamily="18" charset="0"/>
              </a:rPr>
              <a:t>autonomo essendo </a:t>
            </a:r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il suo lavoro automaticamente coordinato con quello degli altri grazie </a:t>
            </a:r>
            <a:r>
              <a:rPr lang="it-IT" sz="2000" dirty="0" smtClean="0">
                <a:solidFill>
                  <a:schemeClr val="tx2"/>
                </a:solidFill>
                <a:cs typeface="Times New Roman" pitchFamily="18" charset="0"/>
              </a:rPr>
              <a:t>alle sue </a:t>
            </a:r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conoscenze e capacità standardizzate.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1665</Words>
  <Application>Microsoft Office PowerPoint</Application>
  <PresentationFormat>Presentazione su schermo (4:3)</PresentationFormat>
  <Paragraphs>205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PROJECT MANAGEMENT, GESTIONE OPERE PUBBLICHE E CONSTRUCTION MANAGEMENT  “La formazione dei nuovi professionisti” Martedì 14 maggio 2013 Napoli - Aula Bobbio Facoltà di Ingegneria Federico II</vt:lpstr>
      <vt:lpstr>Legislazione in materia di LL.PP: percorso Storico dalla legge 143/49 al DPR163/2006  ( codice De Lise) 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UtentePC03</dc:creator>
  <cp:lastModifiedBy>UtentePC05</cp:lastModifiedBy>
  <cp:revision>37</cp:revision>
  <dcterms:created xsi:type="dcterms:W3CDTF">2013-05-09T07:41:35Z</dcterms:created>
  <dcterms:modified xsi:type="dcterms:W3CDTF">2013-05-14T11:45:16Z</dcterms:modified>
</cp:coreProperties>
</file>