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33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2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DA1149-7C17-495D-A406-118A811197CA}" type="datetimeFigureOut">
              <a:rPr lang="it-IT" smtClean="0"/>
              <a:pPr/>
              <a:t>12/05/2013</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it-IT" smtClean="0"/>
              <a:t>OICE -dott.Ing Giovanni Kisslinger Il ruolo delle società di Ingegneria e lo scenario Campano</a:t>
            </a:r>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D5CE57-63AB-4ADB-9B56-EE21DA5CFA9E}" type="slidenum">
              <a:rPr lang="it-IT" smtClean="0"/>
              <a:pPr/>
              <a:t>‹N›</a:t>
            </a:fld>
            <a:endParaRPr lang="it-IT"/>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3B00A7-D87A-44EB-9BC6-E2F76BA55F11}" type="datetimeFigureOut">
              <a:rPr lang="it-IT" smtClean="0"/>
              <a:pPr/>
              <a:t>12/05/2013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it-IT" smtClean="0"/>
              <a:t>OICE -dott.Ing Giovanni Kisslinger Il ruolo delle società di Ingegneria e lo scenario Campano</a:t>
            </a: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E500EC-174D-4C99-BD7C-415EBB2BA2AC}" type="slidenum">
              <a:rPr lang="it-IT" smtClean="0"/>
              <a:pPr/>
              <a:t>‹N›</a:t>
            </a:fld>
            <a:endParaRPr lang="it-IT"/>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5" name="Segnaposto piè di pagina 4"/>
          <p:cNvSpPr>
            <a:spLocks noGrp="1"/>
          </p:cNvSpPr>
          <p:nvPr>
            <p:ph type="ftr" sz="quarter" idx="10"/>
          </p:nvPr>
        </p:nvSpPr>
        <p:spPr/>
        <p:txBody>
          <a:bodyPr/>
          <a:lstStyle/>
          <a:p>
            <a:r>
              <a:rPr lang="it-IT" smtClean="0"/>
              <a:t>OICE -dott.Ing Giovanni Kisslinger Il ruolo delle società di Ingegneria e lo scenario Campano</a:t>
            </a:r>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1"/>
                </a:solidFill>
              </a:rPr>
              <a:t>dott. Ing. Giovanni Kisslinger – Coordinatore  OICE Campania</a:t>
            </a:r>
            <a:br>
              <a:rPr lang="it-IT" dirty="0" smtClean="0">
                <a:solidFill>
                  <a:schemeClr val="tx1"/>
                </a:solidFill>
              </a:rPr>
            </a:br>
            <a:r>
              <a:rPr lang="it-IT" dirty="0" smtClean="0">
                <a:solidFill>
                  <a:schemeClr val="tx1"/>
                </a:solidFill>
              </a:rPr>
              <a:t>OICE dott. Ing. Giovanni Kissinger - </a:t>
            </a:r>
            <a:r>
              <a:rPr lang="it-IT" i="1" dirty="0" smtClean="0">
                <a:solidFill>
                  <a:schemeClr val="tx1"/>
                </a:solidFill>
              </a:rPr>
              <a:t>Il ruolo delle società di ingegneria e lo scenario campano</a:t>
            </a:r>
            <a:endParaRPr lang="it-IT" dirty="0" smtClean="0">
              <a:solidFill>
                <a:schemeClr val="tx1"/>
              </a:solidFill>
            </a:endParaRPr>
          </a:p>
          <a:p>
            <a:endParaRPr lang="it-IT" dirty="0"/>
          </a:p>
        </p:txBody>
      </p:sp>
      <p:sp>
        <p:nvSpPr>
          <p:cNvPr id="4" name="Segnaposto piè di pagina 3"/>
          <p:cNvSpPr>
            <a:spLocks noGrp="1"/>
          </p:cNvSpPr>
          <p:nvPr>
            <p:ph type="ftr" sz="quarter" idx="10"/>
          </p:nvPr>
        </p:nvSpPr>
        <p:spPr/>
        <p:txBody>
          <a:bodyPr/>
          <a:lstStyle/>
          <a:p>
            <a:r>
              <a:rPr lang="it-IT" smtClean="0"/>
              <a:t>OICE -dott.Ing Giovanni Kisslinger Il ruolo delle società di Ingegneria e lo scenario Campano</a:t>
            </a:r>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90FFF13B-FAB1-4C58-8AE7-784C790EDA5F}" type="datetime1">
              <a:rPr lang="it-IT" smtClean="0"/>
              <a:t>12/05/2013</a:t>
            </a:fld>
            <a:endParaRPr lang="it-IT"/>
          </a:p>
        </p:txBody>
      </p:sp>
      <p:sp>
        <p:nvSpPr>
          <p:cNvPr id="5" name="Segnaposto piè di pagina 4"/>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6" name="Segnaposto numero diapositiva 5"/>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B9D0E5-5787-4FB3-8A54-5768C61133B7}" type="datetime1">
              <a:rPr lang="it-IT" smtClean="0"/>
              <a:t>12/05/2013</a:t>
            </a:fld>
            <a:endParaRPr lang="it-IT"/>
          </a:p>
        </p:txBody>
      </p:sp>
      <p:sp>
        <p:nvSpPr>
          <p:cNvPr id="5" name="Segnaposto piè di pagina 4"/>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6" name="Segnaposto numero diapositiva 5"/>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485AB00-C9DC-46B5-BD88-B21EA20CAE0E}" type="datetime1">
              <a:rPr lang="it-IT" smtClean="0"/>
              <a:t>12/05/2013</a:t>
            </a:fld>
            <a:endParaRPr lang="it-IT"/>
          </a:p>
        </p:txBody>
      </p:sp>
      <p:sp>
        <p:nvSpPr>
          <p:cNvPr id="5" name="Segnaposto piè di pagina 4"/>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6" name="Segnaposto numero diapositiva 5"/>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8CABAD-8F1A-48BA-A521-20649AF6A02A}" type="datetime1">
              <a:rPr lang="it-IT" smtClean="0"/>
              <a:t>12/05/2013</a:t>
            </a:fld>
            <a:endParaRPr lang="it-IT"/>
          </a:p>
        </p:txBody>
      </p:sp>
      <p:sp>
        <p:nvSpPr>
          <p:cNvPr id="5" name="Segnaposto piè di pagina 4"/>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6" name="Segnaposto numero diapositiva 5"/>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709A34-289C-496C-8999-C82C3ED0D016}" type="datetime1">
              <a:rPr lang="it-IT" smtClean="0"/>
              <a:t>12/05/2013</a:t>
            </a:fld>
            <a:endParaRPr lang="it-IT"/>
          </a:p>
        </p:txBody>
      </p:sp>
      <p:sp>
        <p:nvSpPr>
          <p:cNvPr id="5" name="Segnaposto piè di pagina 4"/>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6" name="Segnaposto numero diapositiva 5"/>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0774260-9193-427D-9003-61349DD2BECF}" type="datetime1">
              <a:rPr lang="it-IT" smtClean="0"/>
              <a:t>12/05/2013</a:t>
            </a:fld>
            <a:endParaRPr lang="it-IT"/>
          </a:p>
        </p:txBody>
      </p:sp>
      <p:sp>
        <p:nvSpPr>
          <p:cNvPr id="6" name="Segnaposto piè di pagina 5"/>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7" name="Segnaposto numero diapositiva 6"/>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7312E64-465D-473E-B820-A6A241EEEDC9}" type="datetime1">
              <a:rPr lang="it-IT" smtClean="0"/>
              <a:t>12/05/2013</a:t>
            </a:fld>
            <a:endParaRPr lang="it-IT"/>
          </a:p>
        </p:txBody>
      </p:sp>
      <p:sp>
        <p:nvSpPr>
          <p:cNvPr id="8" name="Segnaposto piè di pagina 7"/>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9" name="Segnaposto numero diapositiva 8"/>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C51A60E2-910F-48EF-A3D2-245DA94F4AE0}" type="datetime1">
              <a:rPr lang="it-IT" smtClean="0"/>
              <a:t>12/05/2013</a:t>
            </a:fld>
            <a:endParaRPr lang="it-IT"/>
          </a:p>
        </p:txBody>
      </p:sp>
      <p:sp>
        <p:nvSpPr>
          <p:cNvPr id="4" name="Segnaposto piè di pagina 3"/>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5" name="Segnaposto numero diapositiva 4"/>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8BA3B5B-DBF5-4570-8ED0-2C20A1B022C5}" type="datetime1">
              <a:rPr lang="it-IT" smtClean="0"/>
              <a:t>12/05/2013</a:t>
            </a:fld>
            <a:endParaRPr lang="it-IT"/>
          </a:p>
        </p:txBody>
      </p:sp>
      <p:sp>
        <p:nvSpPr>
          <p:cNvPr id="3" name="Segnaposto piè di pagina 2"/>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4" name="Segnaposto numero diapositiva 3"/>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ECBD65F-6A2D-40C2-A93A-03B0ED6C5288}" type="datetime1">
              <a:rPr lang="it-IT" smtClean="0"/>
              <a:t>12/05/2013</a:t>
            </a:fld>
            <a:endParaRPr lang="it-IT"/>
          </a:p>
        </p:txBody>
      </p:sp>
      <p:sp>
        <p:nvSpPr>
          <p:cNvPr id="6" name="Segnaposto piè di pagina 5"/>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7" name="Segnaposto numero diapositiva 6"/>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2A2C867-F4B6-4450-A664-D830AB0F836E}" type="datetime1">
              <a:rPr lang="it-IT" smtClean="0"/>
              <a:t>12/05/2013</a:t>
            </a:fld>
            <a:endParaRPr lang="it-IT"/>
          </a:p>
        </p:txBody>
      </p:sp>
      <p:sp>
        <p:nvSpPr>
          <p:cNvPr id="6" name="Segnaposto piè di pagina 5"/>
          <p:cNvSpPr>
            <a:spLocks noGrp="1"/>
          </p:cNvSpPr>
          <p:nvPr>
            <p:ph type="ftr" sz="quarter" idx="11"/>
          </p:nvPr>
        </p:nvSpPr>
        <p:spPr/>
        <p:txBody>
          <a:bodyPr/>
          <a:lstStyle/>
          <a:p>
            <a:r>
              <a:rPr lang="it-IT" smtClean="0"/>
              <a:t>OICE dott. Ing. Giovanni Kisslinger - Il ruolo delle Società di Ingegneria e lo scenario in Campania</a:t>
            </a:r>
            <a:endParaRPr lang="it-IT"/>
          </a:p>
        </p:txBody>
      </p:sp>
      <p:sp>
        <p:nvSpPr>
          <p:cNvPr id="7" name="Segnaposto numero diapositiva 6"/>
          <p:cNvSpPr>
            <a:spLocks noGrp="1"/>
          </p:cNvSpPr>
          <p:nvPr>
            <p:ph type="sldNum" sz="quarter" idx="12"/>
          </p:nvPr>
        </p:nvSpPr>
        <p:spPr/>
        <p:txBody>
          <a:bodyPr/>
          <a:lstStyle/>
          <a:p>
            <a:fld id="{C86461AA-D481-436A-BC8C-754A4DC9B6D7}" type="slidenum">
              <a:rPr lang="it-IT" smtClean="0"/>
              <a:pPr/>
              <a:t>‹N›</a:t>
            </a:fld>
            <a:endParaRPr lang="it-IT"/>
          </a:p>
        </p:txBody>
      </p:sp>
    </p:spTree>
  </p:cSld>
  <p:clrMapOvr>
    <a:masterClrMapping/>
  </p:clrMapOvr>
  <p:transition>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AABC0F-F231-40B7-8FA2-667C3E640F1F}" type="datetime1">
              <a:rPr lang="it-IT" smtClean="0"/>
              <a:t>12/05/2013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OICE dott. Ing. Giovanni Kisslinger - Il ruolo delle Società di Ingegneria e lo scenario in Campania</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461AA-D481-436A-BC8C-754A4DC9B6D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d"/>
  </p:transition>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14348" y="214290"/>
            <a:ext cx="7772400" cy="1470025"/>
          </a:xfrm>
        </p:spPr>
        <p:txBody>
          <a:bodyPr>
            <a:normAutofit fontScale="90000"/>
          </a:bodyPr>
          <a:lstStyle/>
          <a:p>
            <a:pPr lvl="0"/>
            <a:r>
              <a:rPr kumimoji="0" lang="it-IT" sz="1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
            <a:br>
              <a:rPr kumimoji="0" lang="it-IT" sz="1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lang="it-IT" sz="1800" i="1" dirty="0">
                <a:latin typeface="Calibri" pitchFamily="34" charset="0"/>
                <a:ea typeface="Calibri" pitchFamily="34" charset="0"/>
                <a:cs typeface="Times New Roman" pitchFamily="18" charset="0"/>
              </a:rPr>
              <a:t/>
            </a:r>
            <a:br>
              <a:rPr lang="it-IT" sz="1800" i="1" dirty="0">
                <a:latin typeface="Calibri" pitchFamily="34" charset="0"/>
                <a:ea typeface="Calibri" pitchFamily="34" charset="0"/>
                <a:cs typeface="Times New Roman" pitchFamily="18" charset="0"/>
              </a:rPr>
            </a:br>
            <a:r>
              <a:rPr lang="it-IT" sz="1800" i="1" dirty="0" smtClean="0">
                <a:latin typeface="Calibri" pitchFamily="34" charset="0"/>
                <a:ea typeface="Calibri" pitchFamily="34" charset="0"/>
                <a:cs typeface="Times New Roman" pitchFamily="18" charset="0"/>
              </a:rPr>
              <a:t/>
            </a:r>
            <a:br>
              <a:rPr lang="it-IT" sz="1800" i="1" dirty="0" smtClean="0">
                <a:latin typeface="Calibri" pitchFamily="34" charset="0"/>
                <a:ea typeface="Calibri" pitchFamily="34" charset="0"/>
                <a:cs typeface="Times New Roman" pitchFamily="18" charset="0"/>
              </a:rPr>
            </a:br>
            <a:r>
              <a:rPr lang="it-IT" sz="1800" i="1" dirty="0">
                <a:latin typeface="Calibri" pitchFamily="34" charset="0"/>
                <a:ea typeface="Calibri" pitchFamily="34" charset="0"/>
                <a:cs typeface="Times New Roman" pitchFamily="18" charset="0"/>
              </a:rPr>
              <a:t/>
            </a:r>
            <a:br>
              <a:rPr lang="it-IT" sz="1800" i="1" dirty="0">
                <a:latin typeface="Calibri" pitchFamily="34" charset="0"/>
                <a:ea typeface="Calibri" pitchFamily="34" charset="0"/>
                <a:cs typeface="Times New Roman" pitchFamily="18" charset="0"/>
              </a:rPr>
            </a:br>
            <a:r>
              <a:rPr lang="it-IT" sz="1800" i="1" dirty="0" smtClean="0">
                <a:latin typeface="Calibri" pitchFamily="34" charset="0"/>
                <a:ea typeface="Calibri" pitchFamily="34" charset="0"/>
                <a:cs typeface="Times New Roman" pitchFamily="18" charset="0"/>
              </a:rPr>
              <a:t/>
            </a:r>
            <a:br>
              <a:rPr lang="it-IT" sz="1800" i="1" dirty="0" smtClean="0">
                <a:latin typeface="Calibri" pitchFamily="34" charset="0"/>
                <a:ea typeface="Calibri" pitchFamily="34" charset="0"/>
                <a:cs typeface="Times New Roman" pitchFamily="18" charset="0"/>
              </a:rPr>
            </a:br>
            <a:r>
              <a:rPr kumimoji="0" lang="it-IT" sz="1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Tavola rotonda alla Scuola di Ingegneria della Federico II di Napoli:</a:t>
            </a:r>
            <a:r>
              <a:rPr kumimoji="0" lang="it-IT" sz="18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
            <a:br>
              <a:rPr kumimoji="0" lang="it-IT" sz="18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kumimoji="0" lang="it-IT" sz="18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L’evoluzione dell’appalto - Il ruolo del project manager nella gestione dell’appalto integrato complesso</a:t>
            </a:r>
            <a:r>
              <a:rPr kumimoji="0" lang="it-IT" sz="6000" b="0" i="0" u="none" strike="noStrike" cap="none" normalizeH="0" baseline="0" dirty="0" smtClean="0">
                <a:ln>
                  <a:noFill/>
                </a:ln>
                <a:solidFill>
                  <a:schemeClr val="tx1"/>
                </a:solidFill>
                <a:effectLst/>
                <a:latin typeface="Arial" pitchFamily="34" charset="0"/>
              </a:rPr>
              <a:t/>
            </a:r>
            <a:br>
              <a:rPr kumimoji="0" lang="it-IT" sz="6000" b="0" i="0" u="none" strike="noStrike" cap="none" normalizeH="0" baseline="0" dirty="0" smtClean="0">
                <a:ln>
                  <a:noFill/>
                </a:ln>
                <a:solidFill>
                  <a:schemeClr val="tx1"/>
                </a:solidFill>
                <a:effectLst/>
                <a:latin typeface="Arial" pitchFamily="34" charset="0"/>
              </a:rPr>
            </a:br>
            <a:endParaRPr lang="it-IT" dirty="0"/>
          </a:p>
        </p:txBody>
      </p:sp>
      <p:pic>
        <p:nvPicPr>
          <p:cNvPr id="6" name="Immagine 5" descr="C:\Users\vittorio\Desktop\Apotema\comunicazione - net enjoy\logo apotema\logo apotema.png"/>
          <p:cNvPicPr/>
          <p:nvPr/>
        </p:nvPicPr>
        <p:blipFill>
          <a:blip r:embed="rId3" cstate="print"/>
          <a:srcRect/>
          <a:stretch>
            <a:fillRect/>
          </a:stretch>
        </p:blipFill>
        <p:spPr bwMode="auto">
          <a:xfrm>
            <a:off x="2643174" y="214290"/>
            <a:ext cx="3714775" cy="642942"/>
          </a:xfrm>
          <a:prstGeom prst="rect">
            <a:avLst/>
          </a:prstGeom>
          <a:noFill/>
          <a:ln w="9525">
            <a:noFill/>
            <a:miter lim="800000"/>
            <a:headEnd/>
            <a:tailEnd/>
          </a:ln>
        </p:spPr>
      </p:pic>
      <p:pic>
        <p:nvPicPr>
          <p:cNvPr id="1028" name="Picture 4"/>
          <p:cNvPicPr>
            <a:picLocks noChangeAspect="1" noChangeArrowheads="1"/>
          </p:cNvPicPr>
          <p:nvPr/>
        </p:nvPicPr>
        <p:blipFill>
          <a:blip r:embed="rId4"/>
          <a:srcRect l="3879"/>
          <a:stretch>
            <a:fillRect/>
          </a:stretch>
        </p:blipFill>
        <p:spPr bwMode="auto">
          <a:xfrm>
            <a:off x="285720" y="1714488"/>
            <a:ext cx="8501122" cy="4864475"/>
          </a:xfrm>
          <a:prstGeom prst="rect">
            <a:avLst/>
          </a:prstGeom>
          <a:noFill/>
          <a:ln w="9525">
            <a:noFill/>
            <a:miter lim="800000"/>
            <a:headEnd/>
            <a:tailEnd/>
          </a:ln>
          <a:effectLst/>
        </p:spPr>
      </p:pic>
      <p:sp>
        <p:nvSpPr>
          <p:cNvPr id="13" name="Rettangolo 12"/>
          <p:cNvSpPr/>
          <p:nvPr/>
        </p:nvSpPr>
        <p:spPr>
          <a:xfrm>
            <a:off x="642910" y="5857892"/>
            <a:ext cx="7715304" cy="646331"/>
          </a:xfrm>
          <a:prstGeom prst="rect">
            <a:avLst/>
          </a:prstGeom>
        </p:spPr>
        <p:txBody>
          <a:bodyPr wrap="square">
            <a:spAutoFit/>
          </a:bodyPr>
          <a:lstStyle/>
          <a:p>
            <a:pPr algn="ctr"/>
            <a:r>
              <a:rPr lang="it-IT" dirty="0" smtClean="0">
                <a:solidFill>
                  <a:schemeClr val="bg1"/>
                </a:solidFill>
              </a:rPr>
              <a:t>dott. Ing. Giovanni Kisslinger – Coordinatore  OICE Campania</a:t>
            </a:r>
            <a:br>
              <a:rPr lang="it-IT" dirty="0" smtClean="0">
                <a:solidFill>
                  <a:schemeClr val="bg1"/>
                </a:solidFill>
              </a:rPr>
            </a:br>
            <a:r>
              <a:rPr lang="it-IT" i="1" dirty="0" smtClean="0">
                <a:solidFill>
                  <a:schemeClr val="bg1"/>
                </a:solidFill>
              </a:rPr>
              <a:t>Il ruolo delle società di ingegneria e lo scenario campano</a:t>
            </a:r>
            <a:endParaRPr lang="it-IT" dirty="0">
              <a:solidFill>
                <a:schemeClr val="bg1"/>
              </a:solidFill>
            </a:endParaRPr>
          </a:p>
        </p:txBody>
      </p:sp>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428596" y="6356350"/>
            <a:ext cx="8286808" cy="365125"/>
          </a:xfrm>
        </p:spPr>
        <p:txBody>
          <a:bodyPr/>
          <a:lstStyle/>
          <a:p>
            <a:r>
              <a:rPr lang="it-IT" smtClean="0"/>
              <a:t>OICE dott. Ing. Giovanni Kisslinger - Il ruolo delle Società di Ingegneria e lo scenario in Campania</a:t>
            </a:r>
            <a:endParaRPr lang="it-IT" dirty="0"/>
          </a:p>
        </p:txBody>
      </p:sp>
      <p:pic>
        <p:nvPicPr>
          <p:cNvPr id="6146" name="Picture 2"/>
          <p:cNvPicPr>
            <a:picLocks noGrp="1" noChangeAspect="1" noChangeArrowheads="1"/>
          </p:cNvPicPr>
          <p:nvPr>
            <p:ph idx="1"/>
          </p:nvPr>
        </p:nvPicPr>
        <p:blipFill>
          <a:blip r:embed="rId2"/>
          <a:srcRect/>
          <a:stretch>
            <a:fillRect/>
          </a:stretch>
        </p:blipFill>
        <p:spPr bwMode="auto">
          <a:xfrm>
            <a:off x="3000364" y="214290"/>
            <a:ext cx="3009900" cy="180975"/>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1016776" y="1142984"/>
            <a:ext cx="6984248" cy="4490886"/>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357158" y="6356350"/>
            <a:ext cx="8358246" cy="365125"/>
          </a:xfrm>
        </p:spPr>
        <p:txBody>
          <a:bodyPr/>
          <a:lstStyle/>
          <a:p>
            <a:r>
              <a:rPr lang="it-IT" smtClean="0"/>
              <a:t>OICE dott. Ing. Giovanni Kisslinger - Il ruolo delle Società di Ingegneria e lo scenario in Campania</a:t>
            </a:r>
            <a:endParaRPr lang="it-IT" dirty="0"/>
          </a:p>
        </p:txBody>
      </p:sp>
      <p:pic>
        <p:nvPicPr>
          <p:cNvPr id="7170" name="Picture 2"/>
          <p:cNvPicPr>
            <a:picLocks noGrp="1" noChangeAspect="1" noChangeArrowheads="1"/>
          </p:cNvPicPr>
          <p:nvPr>
            <p:ph idx="1"/>
          </p:nvPr>
        </p:nvPicPr>
        <p:blipFill>
          <a:blip r:embed="rId2"/>
          <a:srcRect/>
          <a:stretch>
            <a:fillRect/>
          </a:stretch>
        </p:blipFill>
        <p:spPr bwMode="auto">
          <a:xfrm>
            <a:off x="3357554" y="214290"/>
            <a:ext cx="2357454" cy="35719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1857356" y="785794"/>
            <a:ext cx="5372121" cy="5382908"/>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500034" y="6356350"/>
            <a:ext cx="8215370" cy="365125"/>
          </a:xfrm>
        </p:spPr>
        <p:txBody>
          <a:bodyPr/>
          <a:lstStyle/>
          <a:p>
            <a:r>
              <a:rPr lang="it-IT" smtClean="0"/>
              <a:t>OICE dott. Ing. Giovanni Kisslinger - Il ruolo delle Società di Ingegneria e lo scenario in Campania</a:t>
            </a:r>
            <a:endParaRPr lang="it-IT" dirty="0"/>
          </a:p>
        </p:txBody>
      </p:sp>
      <p:pic>
        <p:nvPicPr>
          <p:cNvPr id="8194" name="Picture 2"/>
          <p:cNvPicPr>
            <a:picLocks noGrp="1" noChangeAspect="1" noChangeArrowheads="1"/>
          </p:cNvPicPr>
          <p:nvPr>
            <p:ph idx="1"/>
          </p:nvPr>
        </p:nvPicPr>
        <p:blipFill>
          <a:blip r:embed="rId2"/>
          <a:srcRect/>
          <a:stretch>
            <a:fillRect/>
          </a:stretch>
        </p:blipFill>
        <p:spPr bwMode="auto">
          <a:xfrm>
            <a:off x="428596" y="857232"/>
            <a:ext cx="3914966" cy="5214974"/>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4857752" y="765266"/>
            <a:ext cx="3929090" cy="2529069"/>
          </a:xfrm>
          <a:prstGeom prst="rect">
            <a:avLst/>
          </a:prstGeom>
          <a:noFill/>
          <a:ln w="9525">
            <a:noFill/>
            <a:miter lim="800000"/>
            <a:headEnd/>
            <a:tailEnd/>
          </a:ln>
          <a:effectLst/>
        </p:spPr>
      </p:pic>
      <p:pic>
        <p:nvPicPr>
          <p:cNvPr id="8196" name="Picture 4"/>
          <p:cNvPicPr>
            <a:picLocks noChangeAspect="1" noChangeArrowheads="1"/>
          </p:cNvPicPr>
          <p:nvPr/>
        </p:nvPicPr>
        <p:blipFill>
          <a:blip r:embed="rId4"/>
          <a:srcRect/>
          <a:stretch>
            <a:fillRect/>
          </a:stretch>
        </p:blipFill>
        <p:spPr bwMode="auto">
          <a:xfrm>
            <a:off x="4824442" y="3357562"/>
            <a:ext cx="3875712" cy="2643206"/>
          </a:xfrm>
          <a:prstGeom prst="rect">
            <a:avLst/>
          </a:prstGeom>
          <a:noFill/>
          <a:ln w="9525">
            <a:noFill/>
            <a:miter lim="800000"/>
            <a:headEnd/>
            <a:tailEnd/>
          </a:ln>
          <a:effectLst/>
        </p:spPr>
      </p:pic>
      <p:sp>
        <p:nvSpPr>
          <p:cNvPr id="8" name="CasellaDiTesto 7"/>
          <p:cNvSpPr txBox="1"/>
          <p:nvPr/>
        </p:nvSpPr>
        <p:spPr>
          <a:xfrm>
            <a:off x="785786" y="142852"/>
            <a:ext cx="7500990" cy="369332"/>
          </a:xfrm>
          <a:prstGeom prst="rect">
            <a:avLst/>
          </a:prstGeom>
          <a:noFill/>
        </p:spPr>
        <p:txBody>
          <a:bodyPr wrap="square" rtlCol="0">
            <a:spAutoFit/>
          </a:bodyPr>
          <a:lstStyle/>
          <a:p>
            <a:pPr algn="ctr"/>
            <a:r>
              <a:rPr lang="it-IT" b="1" dirty="0" smtClean="0"/>
              <a:t>Il confronto tra Campania e Lombardia</a:t>
            </a:r>
            <a:endParaRPr lang="it-IT" b="1" dirty="0"/>
          </a:p>
        </p:txBody>
      </p:sp>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596" y="285728"/>
            <a:ext cx="8258204" cy="5840435"/>
          </a:xfrm>
        </p:spPr>
        <p:txBody>
          <a:bodyPr>
            <a:normAutofit/>
          </a:bodyPr>
          <a:lstStyle/>
          <a:p>
            <a:pPr algn="ctr">
              <a:buNone/>
            </a:pPr>
            <a:endParaRPr lang="it-IT" sz="1400" b="1" dirty="0" smtClean="0"/>
          </a:p>
          <a:p>
            <a:pPr algn="ctr">
              <a:buNone/>
            </a:pPr>
            <a:r>
              <a:rPr lang="it-IT" sz="1400" b="1" dirty="0" smtClean="0"/>
              <a:t>POSIZIONE ed AZIONI </a:t>
            </a:r>
            <a:r>
              <a:rPr lang="it-IT" sz="1400" b="1" dirty="0" smtClean="0"/>
              <a:t>OICE </a:t>
            </a:r>
            <a:r>
              <a:rPr lang="it-IT" sz="1400" b="1" dirty="0" smtClean="0"/>
              <a:t>sui PROBLEMI della CATEGORIA</a:t>
            </a:r>
          </a:p>
          <a:p>
            <a:pPr algn="ctr">
              <a:buNone/>
            </a:pPr>
            <a:endParaRPr lang="it-IT" sz="1400" b="1" dirty="0" smtClean="0"/>
          </a:p>
          <a:p>
            <a:r>
              <a:rPr lang="it-IT" sz="1400" dirty="0" smtClean="0"/>
              <a:t>Il settore dell’ingegneria, in Italia, è in grave crisi, per il </a:t>
            </a:r>
            <a:r>
              <a:rPr lang="it-IT" sz="1400" b="1" dirty="0" smtClean="0"/>
              <a:t>basso livello di investimenti</a:t>
            </a:r>
            <a:r>
              <a:rPr lang="it-IT" sz="1400" dirty="0" smtClean="0"/>
              <a:t>, sia nel settore pubblico che in quello privato, ma anche per una serie di </a:t>
            </a:r>
            <a:r>
              <a:rPr lang="it-IT" sz="1400" b="1" dirty="0" smtClean="0"/>
              <a:t>ragioni di tipo strutturale</a:t>
            </a:r>
            <a:r>
              <a:rPr lang="it-IT" sz="1400" dirty="0" smtClean="0"/>
              <a:t> alle quali bisogna porre rimedio. </a:t>
            </a:r>
          </a:p>
          <a:p>
            <a:r>
              <a:rPr lang="it-IT" sz="1400" dirty="0" smtClean="0"/>
              <a:t>La ragione principale è che in Italia il </a:t>
            </a:r>
            <a:r>
              <a:rPr lang="it-IT" sz="1400" b="1" dirty="0" smtClean="0"/>
              <a:t>mercato dell’ingegneria è molto ristretto perché le opere vengono appaltate quasi sempre con una progettazione preliminare assolutamente insufficiente</a:t>
            </a:r>
            <a:r>
              <a:rPr lang="it-IT" sz="1400" dirty="0" smtClean="0"/>
              <a:t> per garantire la qualità del costruito. Ma questo fatto non è solo grave per il mondo dell’ingegneria, è anche foriero di conseguenze negative su tutto il sistema delle opere pubbliche. Mancando una buona progettazione di partenza, i budget dell’amministrazione ed i prezzi degli appalti sono basati su dati non reali e quindi soggetti ad incrementarsi man mano che i lavori vanno definendosi. Il contenzioso che ne deriva non giova al rispetto dei programmi che soffrono ritardi anche di anni. La legge Merloni era, da questo punto di vista una buona legge, ma negli anni è stata sorpassata da una miriade di provvedimenti che l’hanno resa inoperante. </a:t>
            </a:r>
          </a:p>
          <a:p>
            <a:r>
              <a:rPr lang="it-IT" sz="1400" dirty="0" smtClean="0"/>
              <a:t>Per di più oggi la situazione è aggravata dai </a:t>
            </a:r>
            <a:r>
              <a:rPr lang="it-IT" sz="1400" b="1" dirty="0" smtClean="0"/>
              <a:t>ritardi, superiori anche ai dodici mesi, dei pagamenti degli enti pubblici</a:t>
            </a:r>
            <a:r>
              <a:rPr lang="it-IT" sz="1400" dirty="0" smtClean="0"/>
              <a:t>, dal sistema di appalto dei servizi spesso frazionati e con </a:t>
            </a:r>
            <a:r>
              <a:rPr lang="it-IT" sz="1400" b="1" dirty="0" smtClean="0"/>
              <a:t>ribassi medi del 40%</a:t>
            </a:r>
            <a:r>
              <a:rPr lang="it-IT" sz="1400" dirty="0" smtClean="0"/>
              <a:t> con punte anche del 70% e dalla </a:t>
            </a:r>
            <a:r>
              <a:rPr lang="it-IT" sz="1400" b="1" dirty="0" smtClean="0"/>
              <a:t>concorrenza impropria dell’</a:t>
            </a:r>
            <a:r>
              <a:rPr lang="it-IT" sz="1400" b="1" i="1" dirty="0" smtClean="0"/>
              <a:t>in house</a:t>
            </a:r>
            <a:r>
              <a:rPr lang="it-IT" sz="1400" b="1" dirty="0" smtClean="0"/>
              <a:t>.</a:t>
            </a:r>
            <a:r>
              <a:rPr lang="it-IT" sz="1400" dirty="0" smtClean="0"/>
              <a:t> </a:t>
            </a:r>
            <a:endParaRPr lang="it-IT" sz="1400" dirty="0" smtClean="0"/>
          </a:p>
          <a:p>
            <a:endParaRPr lang="it-IT" sz="1400" dirty="0" smtClean="0"/>
          </a:p>
          <a:p>
            <a:pPr algn="ctr">
              <a:buNone/>
            </a:pPr>
            <a:endParaRPr lang="it-IT" sz="1400" dirty="0" smtClean="0"/>
          </a:p>
          <a:p>
            <a:pPr>
              <a:buNone/>
            </a:pPr>
            <a:endParaRPr lang="it-IT" sz="1400" dirty="0" smtClean="0"/>
          </a:p>
          <a:p>
            <a:pPr algn="ctr">
              <a:buNone/>
            </a:pPr>
            <a:r>
              <a:rPr lang="it-IT" sz="2800" b="1" dirty="0" smtClean="0"/>
              <a:t>L’OICE PER LA CENTRALITA’ DEL PROGETTO</a:t>
            </a:r>
            <a:endParaRPr lang="it-IT" sz="2800" b="1" dirty="0"/>
          </a:p>
        </p:txBody>
      </p:sp>
      <p:sp>
        <p:nvSpPr>
          <p:cNvPr id="4" name="Segnaposto piè di pagina 3"/>
          <p:cNvSpPr>
            <a:spLocks noGrp="1"/>
          </p:cNvSpPr>
          <p:nvPr>
            <p:ph type="ftr" sz="quarter" idx="11"/>
          </p:nvPr>
        </p:nvSpPr>
        <p:spPr>
          <a:xfrm>
            <a:off x="571472" y="6356350"/>
            <a:ext cx="7929618" cy="365125"/>
          </a:xfrm>
        </p:spPr>
        <p:txBody>
          <a:bodyPr/>
          <a:lstStyle/>
          <a:p>
            <a:r>
              <a:rPr lang="it-IT" smtClean="0"/>
              <a:t>OICE dott. Ing. Giovanni Kisslinger - Il ruolo delle Società di Ingegneria e lo scenario in Campania</a:t>
            </a:r>
            <a:endParaRPr lang="it-IT" dirty="0"/>
          </a:p>
        </p:txBody>
      </p:sp>
      <p:sp>
        <p:nvSpPr>
          <p:cNvPr id="5" name="Freccia in giù 4"/>
          <p:cNvSpPr/>
          <p:nvPr/>
        </p:nvSpPr>
        <p:spPr>
          <a:xfrm>
            <a:off x="4429124" y="4714884"/>
            <a:ext cx="357190"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596" y="285728"/>
            <a:ext cx="8258204" cy="6072230"/>
          </a:xfrm>
        </p:spPr>
        <p:txBody>
          <a:bodyPr>
            <a:noAutofit/>
          </a:bodyPr>
          <a:lstStyle/>
          <a:p>
            <a:pPr algn="ctr">
              <a:buNone/>
            </a:pPr>
            <a:endParaRPr lang="it-IT" sz="1100" b="1" dirty="0" smtClean="0"/>
          </a:p>
          <a:p>
            <a:pPr algn="ctr">
              <a:buNone/>
            </a:pPr>
            <a:r>
              <a:rPr lang="it-IT" sz="1100" b="1" dirty="0" smtClean="0"/>
              <a:t>POSIZIONE ed AZIONI </a:t>
            </a:r>
            <a:r>
              <a:rPr lang="it-IT" sz="1100" b="1" dirty="0" smtClean="0"/>
              <a:t>OICE </a:t>
            </a:r>
            <a:r>
              <a:rPr lang="it-IT" sz="1100" b="1" dirty="0" smtClean="0"/>
              <a:t>sui PROBLEMI della CATEGORIA</a:t>
            </a:r>
          </a:p>
          <a:p>
            <a:endParaRPr lang="it-IT" sz="1100" dirty="0" smtClean="0"/>
          </a:p>
          <a:p>
            <a:pPr lvl="0" algn="ctr">
              <a:buNone/>
            </a:pPr>
            <a:r>
              <a:rPr lang="it-IT" sz="1100" b="1" dirty="0" smtClean="0"/>
              <a:t>1. Contributo integrativo del 4% a </a:t>
            </a:r>
            <a:r>
              <a:rPr lang="it-IT" sz="1100" b="1" dirty="0" err="1" smtClean="0"/>
              <a:t>Inarcassa</a:t>
            </a:r>
            <a:r>
              <a:rPr lang="it-IT" sz="1100" b="1" dirty="0" smtClean="0"/>
              <a:t> su fatturato estero </a:t>
            </a:r>
            <a:endParaRPr lang="it-IT" sz="1100" dirty="0" smtClean="0"/>
          </a:p>
          <a:p>
            <a:pPr algn="ctr">
              <a:buNone/>
            </a:pPr>
            <a:endParaRPr lang="it-IT" sz="1100" dirty="0" smtClean="0"/>
          </a:p>
          <a:p>
            <a:pPr>
              <a:buNone/>
            </a:pPr>
            <a:r>
              <a:rPr lang="it-IT" sz="1100" dirty="0" smtClean="0"/>
              <a:t>Occorre al più presto intervenire sulle norme statutarie di </a:t>
            </a:r>
            <a:r>
              <a:rPr lang="it-IT" sz="1100" dirty="0" err="1" smtClean="0"/>
              <a:t>Inarcassa</a:t>
            </a:r>
            <a:r>
              <a:rPr lang="it-IT" sz="1100" dirty="0" smtClean="0"/>
              <a:t> come di tutte le Casse previdenziali, direttamente o indirettamente, chiarendo che rimane ferma l’applicabilità del contributo integrativo del 4% alle sole fatture emesse da committenti residenti in Italia, con esclusione quindi della cifra di affari imponibile IVA derivante dalle fatture verso committenti UE e extra UE</a:t>
            </a:r>
            <a:r>
              <a:rPr lang="it-IT" sz="1100" dirty="0" smtClean="0"/>
              <a:t>.</a:t>
            </a:r>
          </a:p>
          <a:p>
            <a:pPr lvl="0"/>
            <a:endParaRPr lang="it-IT" sz="1100" b="1" dirty="0" smtClean="0"/>
          </a:p>
          <a:p>
            <a:pPr lvl="0" algn="ctr">
              <a:buNone/>
            </a:pPr>
            <a:r>
              <a:rPr lang="it-IT" sz="1100" b="1" dirty="0" smtClean="0"/>
              <a:t>2</a:t>
            </a:r>
            <a:r>
              <a:rPr lang="it-IT" sz="1100" b="1" dirty="0" smtClean="0"/>
              <a:t>. Spese di pubblicazione dei bandi e avvisi di gara a carico dell’aggiudicatario </a:t>
            </a:r>
            <a:endParaRPr lang="it-IT" sz="1100" dirty="0" smtClean="0"/>
          </a:p>
          <a:p>
            <a:pPr>
              <a:buNone/>
            </a:pPr>
            <a:r>
              <a:rPr lang="it-IT" sz="1100" dirty="0" smtClean="0"/>
              <a:t> </a:t>
            </a:r>
            <a:endParaRPr lang="it-IT" sz="1100" dirty="0" smtClean="0"/>
          </a:p>
          <a:p>
            <a:pPr>
              <a:buNone/>
            </a:pPr>
            <a:r>
              <a:rPr lang="it-IT" sz="1100" dirty="0" smtClean="0"/>
              <a:t>Il </a:t>
            </a:r>
            <a:r>
              <a:rPr lang="it-IT" sz="1100" dirty="0" smtClean="0"/>
              <a:t>decreto-legge sulla crescita ha previsto che a decorrere dal primo gennaio 2013 siano le imprese e i professionisti che vincono gare di appalto e di concessione a rimborsare alle </a:t>
            </a:r>
            <a:r>
              <a:rPr lang="it-IT" sz="1100" dirty="0" smtClean="0"/>
              <a:t> </a:t>
            </a:r>
            <a:r>
              <a:rPr lang="it-IT" sz="1100" dirty="0" smtClean="0"/>
              <a:t>stazioni appaltanti i costi sostenuti per la pubblicità sui quotidiani, nei sessanta giorni successivi all’aggiudicazione.  </a:t>
            </a:r>
          </a:p>
          <a:p>
            <a:pPr>
              <a:buNone/>
            </a:pPr>
            <a:endParaRPr lang="it-IT" sz="1100" dirty="0" smtClean="0"/>
          </a:p>
          <a:p>
            <a:pPr algn="ctr">
              <a:buNone/>
            </a:pPr>
            <a:r>
              <a:rPr lang="it-IT" sz="1100" b="1" dirty="0" smtClean="0"/>
              <a:t>3. Remunerazione dei servizi di ingegneria e architettura </a:t>
            </a:r>
            <a:endParaRPr lang="it-IT" sz="1100" b="1" dirty="0" smtClean="0"/>
          </a:p>
          <a:p>
            <a:pPr>
              <a:buNone/>
            </a:pPr>
            <a:endParaRPr lang="it-IT" sz="1100" dirty="0" smtClean="0"/>
          </a:p>
          <a:p>
            <a:pPr>
              <a:buNone/>
            </a:pPr>
            <a:r>
              <a:rPr lang="it-IT" sz="1100" dirty="0" smtClean="0"/>
              <a:t>Da sempre la posizione dell’OICE è stata quella di esimersi dall’intervenire direttamente nell’ambito della disciplina tariffaria </a:t>
            </a:r>
            <a:r>
              <a:rPr lang="it-IT" sz="1100" dirty="0" smtClean="0"/>
              <a:t>secondo una linea </a:t>
            </a:r>
            <a:r>
              <a:rPr lang="it-IT" sz="1100" dirty="0" smtClean="0"/>
              <a:t>tesa ad andare "oltre" le </a:t>
            </a:r>
            <a:r>
              <a:rPr lang="it-IT" sz="1100" dirty="0" smtClean="0"/>
              <a:t>tariffe</a:t>
            </a:r>
          </a:p>
          <a:p>
            <a:pPr>
              <a:buNone/>
            </a:pPr>
            <a:r>
              <a:rPr lang="it-IT" sz="1100" b="1" dirty="0" smtClean="0"/>
              <a:t>l’OICE</a:t>
            </a:r>
            <a:r>
              <a:rPr lang="it-IT" sz="1100" dirty="0" smtClean="0"/>
              <a:t> </a:t>
            </a:r>
            <a:r>
              <a:rPr lang="it-IT" sz="1100" dirty="0" smtClean="0"/>
              <a:t>ha sempre sostenuto l’esigenza di andare verso sistemi come quelli praticati dagli organismi internazionali, Unione Europea inclusa, dove, non essendo applicabile alcuna tariffa di riferimento, l’importo a base di gara viene identificato attraverso una precisa valutazione - attraverso il </a:t>
            </a:r>
            <a:r>
              <a:rPr lang="it-IT" sz="1100" dirty="0" err="1" smtClean="0"/>
              <a:t>cronoprogramma</a:t>
            </a:r>
            <a:r>
              <a:rPr lang="it-IT" sz="1100" dirty="0" smtClean="0"/>
              <a:t> di massima predisposto dalla stazione appaltante - dell’impiego del personale che è strettamente correlato al programma dell’attività progettuale, al numero degli elaborati da produrre e al costo del personale; a questo valore base vengono poi sommati i costi generali e di funzionamento.</a:t>
            </a:r>
          </a:p>
          <a:p>
            <a:pPr>
              <a:buNone/>
            </a:pPr>
            <a:r>
              <a:rPr lang="it-IT" sz="1100" dirty="0" smtClean="0"/>
              <a:t>Meglio </a:t>
            </a:r>
            <a:r>
              <a:rPr lang="it-IT" sz="1100" dirty="0" smtClean="0"/>
              <a:t>ancora sarebbe giungere alla individuazione di un vero e proprio “costo industriale di massima”, </a:t>
            </a:r>
            <a:r>
              <a:rPr lang="it-IT" sz="1100" dirty="0" err="1" smtClean="0"/>
              <a:t>ancorchè</a:t>
            </a:r>
            <a:r>
              <a:rPr lang="it-IT" sz="1100" dirty="0" smtClean="0"/>
              <a:t> differenziato per tipologie di interventi, compiendo una analisi dei prezzi che comprenda: </a:t>
            </a:r>
          </a:p>
          <a:p>
            <a:pPr lvl="0">
              <a:buNone/>
            </a:pPr>
            <a:r>
              <a:rPr lang="it-IT" sz="1100" dirty="0" smtClean="0"/>
              <a:t>• i tempi standard da prevedere per ogni tipologia di operazione; </a:t>
            </a:r>
          </a:p>
          <a:p>
            <a:pPr lvl="0">
              <a:buNone/>
            </a:pPr>
            <a:r>
              <a:rPr lang="it-IT" sz="1100" dirty="0" smtClean="0"/>
              <a:t>• il costo medio del professionista che possiede i requisiti per il loro sviluppo, diviso secondo le varie qualifiche (senior, junior, </a:t>
            </a:r>
            <a:r>
              <a:rPr lang="it-IT" sz="1100" dirty="0" err="1" smtClean="0"/>
              <a:t>caddista</a:t>
            </a:r>
            <a:r>
              <a:rPr lang="it-IT" sz="1100" dirty="0" smtClean="0"/>
              <a:t>, segreteria, etc.); </a:t>
            </a:r>
          </a:p>
          <a:p>
            <a:pPr lvl="0">
              <a:buNone/>
            </a:pPr>
            <a:r>
              <a:rPr lang="it-IT" sz="1100" dirty="0" smtClean="0"/>
              <a:t>• i costi tecnici accessori; </a:t>
            </a:r>
          </a:p>
          <a:p>
            <a:pPr lvl="0">
              <a:buNone/>
            </a:pPr>
            <a:r>
              <a:rPr lang="it-IT" sz="1100" dirty="0" smtClean="0"/>
              <a:t>• le spese generali; </a:t>
            </a:r>
          </a:p>
          <a:p>
            <a:pPr lvl="0">
              <a:buNone/>
            </a:pPr>
            <a:r>
              <a:rPr lang="it-IT" sz="1100" dirty="0" smtClean="0"/>
              <a:t>• l’utile. </a:t>
            </a:r>
          </a:p>
          <a:p>
            <a:pPr algn="ctr">
              <a:buNone/>
            </a:pPr>
            <a:endParaRPr lang="it-IT" sz="1100" dirty="0" smtClean="0"/>
          </a:p>
        </p:txBody>
      </p:sp>
      <p:sp>
        <p:nvSpPr>
          <p:cNvPr id="4" name="Segnaposto piè di pagina 3"/>
          <p:cNvSpPr>
            <a:spLocks noGrp="1"/>
          </p:cNvSpPr>
          <p:nvPr>
            <p:ph type="ftr" sz="quarter" idx="11"/>
          </p:nvPr>
        </p:nvSpPr>
        <p:spPr>
          <a:xfrm>
            <a:off x="571472" y="6356350"/>
            <a:ext cx="7929618" cy="365125"/>
          </a:xfrm>
        </p:spPr>
        <p:txBody>
          <a:bodyPr/>
          <a:lstStyle/>
          <a:p>
            <a:r>
              <a:rPr lang="it-IT" smtClean="0"/>
              <a:t>OICE dott. Ing. Giovanni Kisslinger - Il ruolo delle Società di Ingegneria e lo scenario in Campania</a:t>
            </a:r>
            <a:endParaRPr lang="it-IT" dirty="0"/>
          </a:p>
        </p:txBody>
      </p:sp>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596" y="285728"/>
            <a:ext cx="8258204" cy="5840435"/>
          </a:xfrm>
        </p:spPr>
        <p:txBody>
          <a:bodyPr>
            <a:normAutofit/>
          </a:bodyPr>
          <a:lstStyle/>
          <a:p>
            <a:pPr algn="ctr">
              <a:buNone/>
            </a:pPr>
            <a:endParaRPr lang="it-IT" sz="1400" b="1" dirty="0" smtClean="0"/>
          </a:p>
          <a:p>
            <a:pPr algn="ctr">
              <a:buNone/>
            </a:pPr>
            <a:r>
              <a:rPr lang="it-IT" sz="1400" b="1" dirty="0" smtClean="0"/>
              <a:t>POSIZIONE ed AZIONI </a:t>
            </a:r>
            <a:r>
              <a:rPr lang="it-IT" sz="1400" b="1" dirty="0" smtClean="0"/>
              <a:t>OICE </a:t>
            </a:r>
            <a:r>
              <a:rPr lang="it-IT" sz="1400" b="1" dirty="0" smtClean="0"/>
              <a:t>sui PROBLEMI della CATEGORIA</a:t>
            </a:r>
          </a:p>
          <a:p>
            <a:pPr algn="ctr">
              <a:buNone/>
            </a:pPr>
            <a:endParaRPr lang="it-IT" sz="1100" b="1" dirty="0" smtClean="0"/>
          </a:p>
          <a:p>
            <a:pPr algn="ctr">
              <a:buNone/>
            </a:pPr>
            <a:endParaRPr lang="it-IT" sz="1100" b="1" dirty="0" smtClean="0"/>
          </a:p>
          <a:p>
            <a:pPr algn="ctr">
              <a:buNone/>
            </a:pPr>
            <a:r>
              <a:rPr lang="it-IT" sz="1100" b="1" dirty="0" smtClean="0"/>
              <a:t>4 Centralità </a:t>
            </a:r>
            <a:r>
              <a:rPr lang="it-IT" sz="1100" b="1" dirty="0" smtClean="0"/>
              <a:t>del progetto e limiti all’appalto integrato </a:t>
            </a:r>
            <a:endParaRPr lang="it-IT" sz="1100" dirty="0" smtClean="0"/>
          </a:p>
          <a:p>
            <a:pPr>
              <a:buNone/>
            </a:pPr>
            <a:r>
              <a:rPr lang="it-IT" sz="1100" dirty="0" smtClean="0"/>
              <a:t> Il maggiore ricorso all’appalto integrato non ha consentito di raggiungere un miglioramento del livello qualitativo dei progetti e non </a:t>
            </a:r>
            <a:r>
              <a:rPr lang="it-IT" sz="1100" dirty="0" smtClean="0"/>
              <a:t>ha  contribuito </a:t>
            </a:r>
            <a:r>
              <a:rPr lang="it-IT" sz="1100" dirty="0" smtClean="0"/>
              <a:t>alla riduzione delle varianti in corso d’opera. </a:t>
            </a:r>
            <a:endParaRPr lang="it-IT" sz="1100" dirty="0" smtClean="0"/>
          </a:p>
          <a:p>
            <a:pPr>
              <a:buNone/>
            </a:pPr>
            <a:endParaRPr lang="it-IT" sz="1100" dirty="0" smtClean="0"/>
          </a:p>
          <a:p>
            <a:pPr>
              <a:buNone/>
            </a:pPr>
            <a:r>
              <a:rPr lang="it-IT" sz="1100" dirty="0" smtClean="0"/>
              <a:t> Occorre quindi prevedere la </a:t>
            </a:r>
            <a:r>
              <a:rPr lang="it-IT" sz="1100" b="1" dirty="0" smtClean="0"/>
              <a:t>regola generale che l’appalto dei lavori avviene di norma sulla base di un progetto esecutivo</a:t>
            </a:r>
            <a:r>
              <a:rPr lang="it-IT" sz="1100" dirty="0" smtClean="0"/>
              <a:t>, riportando l’appalto integrato sulla base del progetto definitivo nei corretti limiti in cui effettivamente l’apporto progettuale dell’impresa può dare un contributo positivo (elevata complessità tecnologica e impiantistica); conseguentemente deve essere eliminata la tipologia </a:t>
            </a:r>
            <a:r>
              <a:rPr lang="it-IT" sz="1100" dirty="0" smtClean="0"/>
              <a:t>dell’appalto </a:t>
            </a:r>
            <a:r>
              <a:rPr lang="it-IT" sz="1100" dirty="0" smtClean="0"/>
              <a:t>integrato sulla base del progetto </a:t>
            </a:r>
            <a:r>
              <a:rPr lang="it-IT" sz="1100" dirty="0" smtClean="0"/>
              <a:t>preliminare</a:t>
            </a:r>
          </a:p>
          <a:p>
            <a:pPr>
              <a:buNone/>
            </a:pPr>
            <a:endParaRPr lang="it-IT" sz="1100" dirty="0" smtClean="0"/>
          </a:p>
          <a:p>
            <a:pPr algn="ctr">
              <a:buNone/>
            </a:pPr>
            <a:r>
              <a:rPr lang="it-IT" sz="1100" b="1" dirty="0" smtClean="0"/>
              <a:t>5 Riduzione </a:t>
            </a:r>
            <a:r>
              <a:rPr lang="it-IT" sz="1100" b="1" dirty="0" smtClean="0"/>
              <a:t>del numero delle stazioni appaltanti </a:t>
            </a:r>
            <a:endParaRPr lang="it-IT" sz="1100" dirty="0" smtClean="0"/>
          </a:p>
          <a:p>
            <a:pPr>
              <a:buNone/>
            </a:pPr>
            <a:r>
              <a:rPr lang="it-IT" sz="1100" dirty="0" smtClean="0"/>
              <a:t> L’</a:t>
            </a:r>
            <a:r>
              <a:rPr lang="it-IT" sz="1100" b="1" dirty="0" smtClean="0"/>
              <a:t>eccessivo numero di stazioni appaltanti </a:t>
            </a:r>
            <a:r>
              <a:rPr lang="it-IT" sz="1100" dirty="0" smtClean="0"/>
              <a:t>rappresenta un problema particolarmente rilevante e grave per il settore della progettazione in cui si registrano disomogeneità tali nei comportamenti delle amministrazioni che si può ben dire che non vi sia una gara in cui le richieste documentali delle stazioni appaltanti siano fra loro uguali. </a:t>
            </a:r>
          </a:p>
          <a:p>
            <a:pPr>
              <a:buNone/>
            </a:pPr>
            <a:r>
              <a:rPr lang="it-IT" sz="1100" dirty="0" smtClean="0"/>
              <a:t> </a:t>
            </a:r>
            <a:r>
              <a:rPr lang="it-IT" sz="1100" dirty="0" smtClean="0"/>
              <a:t>Tutto ciò ha ovvie ricadute sui tempi di realizzazione degli investimenti dal momento che si producono incertezze e numerosi contenziosi. </a:t>
            </a:r>
          </a:p>
          <a:p>
            <a:pPr>
              <a:buNone/>
            </a:pPr>
            <a:r>
              <a:rPr lang="it-IT" sz="1100" dirty="0" smtClean="0"/>
              <a:t> E’ necessario </a:t>
            </a:r>
            <a:r>
              <a:rPr lang="it-IT" sz="1100" b="1" dirty="0" smtClean="0"/>
              <a:t>incentivare l’utilizzo delle centrali di committenza,</a:t>
            </a:r>
            <a:r>
              <a:rPr lang="it-IT" sz="1100" dirty="0" smtClean="0"/>
              <a:t> che comunque dovranno limitarsi alla mera predisposizione degli atti di gara e alla gestione della gara stessa fino alla stipula del contratto, anche stabilendo l’</a:t>
            </a:r>
            <a:r>
              <a:rPr lang="it-IT" sz="1100" b="1" dirty="0" smtClean="0"/>
              <a:t>obbligo (e non la facoltà) di procedere alla costituzione di stazioni uniche appaltanti </a:t>
            </a:r>
            <a:r>
              <a:rPr lang="it-IT" sz="1100" dirty="0" smtClean="0"/>
              <a:t>(S.U.A.). </a:t>
            </a:r>
          </a:p>
          <a:p>
            <a:pPr>
              <a:buNone/>
            </a:pPr>
            <a:endParaRPr lang="it-IT" sz="1100" dirty="0" smtClean="0"/>
          </a:p>
        </p:txBody>
      </p:sp>
      <p:sp>
        <p:nvSpPr>
          <p:cNvPr id="4" name="Segnaposto piè di pagina 3"/>
          <p:cNvSpPr>
            <a:spLocks noGrp="1"/>
          </p:cNvSpPr>
          <p:nvPr>
            <p:ph type="ftr" sz="quarter" idx="11"/>
          </p:nvPr>
        </p:nvSpPr>
        <p:spPr>
          <a:xfrm>
            <a:off x="571472" y="6356350"/>
            <a:ext cx="7929618" cy="365125"/>
          </a:xfrm>
        </p:spPr>
        <p:txBody>
          <a:bodyPr/>
          <a:lstStyle/>
          <a:p>
            <a:r>
              <a:rPr lang="it-IT" smtClean="0"/>
              <a:t>OICE dott. Ing. Giovanni Kisslinger - Il ruolo delle Società di Ingegneria e lo scenario in Campania</a:t>
            </a:r>
            <a:endParaRPr lang="it-IT" dirty="0"/>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596" y="285728"/>
            <a:ext cx="8258204" cy="5840435"/>
          </a:xfrm>
        </p:spPr>
        <p:txBody>
          <a:bodyPr>
            <a:normAutofit/>
          </a:bodyPr>
          <a:lstStyle/>
          <a:p>
            <a:pPr algn="ctr">
              <a:buNone/>
            </a:pPr>
            <a:endParaRPr lang="it-IT" sz="1400" b="1" dirty="0" smtClean="0"/>
          </a:p>
          <a:p>
            <a:pPr algn="ctr">
              <a:buNone/>
            </a:pPr>
            <a:r>
              <a:rPr lang="it-IT" sz="1400" b="1" dirty="0" smtClean="0"/>
              <a:t>POSIZIONE ed AZIONI </a:t>
            </a:r>
            <a:r>
              <a:rPr lang="it-IT" sz="1400" b="1" dirty="0" smtClean="0"/>
              <a:t>OICE </a:t>
            </a:r>
            <a:r>
              <a:rPr lang="it-IT" sz="1400" b="1" dirty="0" smtClean="0"/>
              <a:t>sui PROBLEMI della CATEGORIA</a:t>
            </a:r>
          </a:p>
          <a:p>
            <a:pPr algn="ctr">
              <a:buNone/>
            </a:pPr>
            <a:endParaRPr lang="it-IT" sz="1100" b="1" dirty="0" smtClean="0"/>
          </a:p>
          <a:p>
            <a:pPr algn="ctr">
              <a:buNone/>
            </a:pPr>
            <a:r>
              <a:rPr lang="it-IT" sz="1600" b="1" dirty="0" smtClean="0"/>
              <a:t>7. </a:t>
            </a:r>
            <a:r>
              <a:rPr lang="it-IT" sz="1600" b="1" dirty="0" smtClean="0"/>
              <a:t>Il ricorso al PMC </a:t>
            </a:r>
            <a:endParaRPr lang="it-IT" sz="1600" dirty="0" smtClean="0"/>
          </a:p>
          <a:p>
            <a:pPr>
              <a:buNone/>
            </a:pPr>
            <a:endParaRPr lang="it-IT" sz="1100" dirty="0" smtClean="0"/>
          </a:p>
          <a:p>
            <a:pPr>
              <a:buNone/>
            </a:pPr>
            <a:r>
              <a:rPr lang="it-IT" sz="1100" dirty="0" smtClean="0"/>
              <a:t> </a:t>
            </a:r>
            <a:r>
              <a:rPr lang="it-IT" sz="1200" dirty="0" smtClean="0"/>
              <a:t>Le </a:t>
            </a:r>
            <a:r>
              <a:rPr lang="it-IT" sz="1200" b="1" dirty="0" smtClean="0"/>
              <a:t>stazioni appaltanti si trovano spesso impreparate a seguire l’iter procedurale dei lavori, soprattutto complessi e di particolare rilievo tecnico</a:t>
            </a:r>
            <a:r>
              <a:rPr lang="it-IT" sz="1200" dirty="0" smtClean="0"/>
              <a:t>; il risultato è che costi e tempi dell’appalto finiscono fuori controllo. </a:t>
            </a:r>
          </a:p>
          <a:p>
            <a:pPr>
              <a:buNone/>
            </a:pPr>
            <a:r>
              <a:rPr lang="it-IT" sz="1200" dirty="0" smtClean="0"/>
              <a:t> </a:t>
            </a:r>
            <a:endParaRPr lang="it-IT" sz="1200" dirty="0" smtClean="0"/>
          </a:p>
          <a:p>
            <a:pPr>
              <a:buNone/>
            </a:pPr>
            <a:r>
              <a:rPr lang="it-IT" sz="1200" dirty="0" smtClean="0"/>
              <a:t>La </a:t>
            </a:r>
            <a:r>
              <a:rPr lang="it-IT" sz="1200" dirty="0" smtClean="0"/>
              <a:t>necessità di un elevato livello di competenze professionali, che spesso non risultano presenti all’interno delle Amministrazioni, unitamente all’esigenza di un controllo effettivo e costante dell’andamento della commessa, fanno sì che le stazioni appaltanti debbano dotarsi di supporti adeguati che evitino il rischio di aumenti di costi e di tempi. </a:t>
            </a:r>
          </a:p>
          <a:p>
            <a:pPr>
              <a:buNone/>
            </a:pPr>
            <a:endParaRPr lang="it-IT" sz="1200" dirty="0" smtClean="0"/>
          </a:p>
          <a:p>
            <a:pPr>
              <a:buNone/>
            </a:pPr>
            <a:r>
              <a:rPr lang="it-IT" sz="1200" dirty="0" smtClean="0"/>
              <a:t> </a:t>
            </a:r>
            <a:r>
              <a:rPr lang="it-IT" sz="1200" dirty="0" smtClean="0"/>
              <a:t>Per ovviare a tali problematiche, quando le stazioni appaltanti si trovino nella condizione di </a:t>
            </a:r>
            <a:r>
              <a:rPr lang="it-IT" sz="1200" b="1" dirty="0" smtClean="0"/>
              <a:t>affidare</a:t>
            </a:r>
            <a:r>
              <a:rPr lang="it-IT" sz="1200" dirty="0" smtClean="0"/>
              <a:t> appalti relativi ad importanti opere infrastrutturali, può essere utile seguire quella prassi operativa, usuale a livello internazionale, che vede la committenza dotarsi di </a:t>
            </a:r>
            <a:r>
              <a:rPr lang="it-IT" sz="1200" b="1" dirty="0" smtClean="0"/>
              <a:t>servizi di project and </a:t>
            </a:r>
            <a:r>
              <a:rPr lang="it-IT" sz="1200" b="1" dirty="0" err="1" smtClean="0"/>
              <a:t>construction</a:t>
            </a:r>
            <a:r>
              <a:rPr lang="it-IT" sz="1200" b="1" dirty="0" smtClean="0"/>
              <a:t> management (PCM) </a:t>
            </a:r>
            <a:r>
              <a:rPr lang="it-IT" sz="1200" dirty="0" smtClean="0"/>
              <a:t>in grado di assicurare un costante ed efficace controllo sull’andamento dell’appalto.  </a:t>
            </a:r>
          </a:p>
          <a:p>
            <a:pPr>
              <a:buNone/>
            </a:pPr>
            <a:endParaRPr lang="it-IT" sz="1200" dirty="0" smtClean="0"/>
          </a:p>
          <a:p>
            <a:pPr>
              <a:buNone/>
            </a:pPr>
            <a:r>
              <a:rPr lang="it-IT" sz="1200" dirty="0" smtClean="0"/>
              <a:t>Il </a:t>
            </a:r>
            <a:r>
              <a:rPr lang="it-IT" sz="1200" dirty="0" smtClean="0"/>
              <a:t>committente, attraverso l’ausilio di un consulente tecnico di grande spessore e capacità tecnica, gestionale e professionale, esercita un controllo costante delle attività eseguite dal </a:t>
            </a:r>
            <a:r>
              <a:rPr lang="it-IT" sz="1200" dirty="0" smtClean="0"/>
              <a:t> </a:t>
            </a:r>
            <a:r>
              <a:rPr lang="it-IT" sz="1200" dirty="0" err="1" smtClean="0"/>
              <a:t>general</a:t>
            </a:r>
            <a:r>
              <a:rPr lang="it-IT" sz="1200" dirty="0" smtClean="0"/>
              <a:t> contractor sia in fase progettuale che </a:t>
            </a:r>
            <a:r>
              <a:rPr lang="it-IT" sz="1200" dirty="0" err="1" smtClean="0"/>
              <a:t>realizzativa</a:t>
            </a:r>
            <a:r>
              <a:rPr lang="it-IT" sz="1200" dirty="0" smtClean="0"/>
              <a:t> e dispone in tempo rapido degli elementi necessari per valutare l’adeguatezza delle prestazioni svolte dallo stesso contraente. </a:t>
            </a:r>
          </a:p>
          <a:p>
            <a:pPr>
              <a:buNone/>
            </a:pPr>
            <a:endParaRPr lang="it-IT" sz="1200" dirty="0" smtClean="0"/>
          </a:p>
          <a:p>
            <a:pPr>
              <a:buNone/>
            </a:pPr>
            <a:r>
              <a:rPr lang="it-IT" sz="1200" dirty="0" smtClean="0"/>
              <a:t> </a:t>
            </a:r>
            <a:r>
              <a:rPr lang="it-IT" sz="1200" dirty="0" smtClean="0"/>
              <a:t>Nulla vieta che i committenti utilizzino per le attività di </a:t>
            </a:r>
            <a:r>
              <a:rPr lang="it-IT" sz="1200" i="1" dirty="0" smtClean="0"/>
              <a:t>project management </a:t>
            </a:r>
            <a:r>
              <a:rPr lang="it-IT" sz="1200" i="1" dirty="0" err="1" smtClean="0"/>
              <a:t>consulting</a:t>
            </a:r>
            <a:r>
              <a:rPr lang="it-IT" sz="1200" i="1" dirty="0" smtClean="0"/>
              <a:t> </a:t>
            </a:r>
            <a:r>
              <a:rPr lang="it-IT" sz="1200" dirty="0" smtClean="0"/>
              <a:t>dei dipendenti interni alla propria organizzazione anche se è diffusa la</a:t>
            </a:r>
            <a:r>
              <a:rPr lang="it-IT" sz="1200" i="1" dirty="0" smtClean="0"/>
              <a:t> </a:t>
            </a:r>
            <a:r>
              <a:rPr lang="it-IT" sz="1200" dirty="0" smtClean="0"/>
              <a:t>prassi di avvalersi per tale compito di soggetti esterni specializzati nella</a:t>
            </a:r>
            <a:r>
              <a:rPr lang="it-IT" sz="1200" i="1" dirty="0" smtClean="0"/>
              <a:t> </a:t>
            </a:r>
            <a:r>
              <a:rPr lang="it-IT" sz="1200" dirty="0" smtClean="0"/>
              <a:t>risoluzione di problematiche di elevata complessità connesse alla realizzazione</a:t>
            </a:r>
            <a:r>
              <a:rPr lang="it-IT" sz="1200" i="1" dirty="0" smtClean="0"/>
              <a:t> </a:t>
            </a:r>
            <a:r>
              <a:rPr lang="it-IT" sz="1200" dirty="0" smtClean="0"/>
              <a:t>delle opere in questione.</a:t>
            </a:r>
            <a:r>
              <a:rPr lang="it-IT" sz="1200" i="1" dirty="0" smtClean="0"/>
              <a:t> </a:t>
            </a:r>
            <a:endParaRPr lang="it-IT" sz="1200" dirty="0" smtClean="0"/>
          </a:p>
          <a:p>
            <a:pPr>
              <a:buNone/>
            </a:pPr>
            <a:endParaRPr lang="it-IT" sz="1200" dirty="0" smtClean="0"/>
          </a:p>
          <a:p>
            <a:pPr>
              <a:buNone/>
            </a:pPr>
            <a:r>
              <a:rPr lang="it-IT" sz="1200" dirty="0" smtClean="0"/>
              <a:t> </a:t>
            </a:r>
            <a:r>
              <a:rPr lang="it-IT" sz="1200" dirty="0" smtClean="0"/>
              <a:t>La proposta è quindi di prevedere, almeno per lavori oltre i 20 milioni di euro, l’obbligo di ricorso al </a:t>
            </a:r>
            <a:r>
              <a:rPr lang="it-IT" sz="1200" i="1" dirty="0" smtClean="0"/>
              <a:t>project and </a:t>
            </a:r>
            <a:r>
              <a:rPr lang="it-IT" sz="1200" i="1" dirty="0" err="1" smtClean="0"/>
              <a:t>construction</a:t>
            </a:r>
            <a:r>
              <a:rPr lang="it-IT" sz="1200" i="1" dirty="0" smtClean="0"/>
              <a:t> management, </a:t>
            </a:r>
            <a:r>
              <a:rPr lang="it-IT" sz="1200" dirty="0" smtClean="0"/>
              <a:t>fin dall’inizio della fase progettuale per ridurre tempi e contenzioso ed elevare la qualità dei progetti.</a:t>
            </a:r>
            <a:endParaRPr lang="it-IT" sz="1200" dirty="0" smtClean="0"/>
          </a:p>
        </p:txBody>
      </p:sp>
      <p:sp>
        <p:nvSpPr>
          <p:cNvPr id="4" name="Segnaposto piè di pagina 3"/>
          <p:cNvSpPr>
            <a:spLocks noGrp="1"/>
          </p:cNvSpPr>
          <p:nvPr>
            <p:ph type="ftr" sz="quarter" idx="11"/>
          </p:nvPr>
        </p:nvSpPr>
        <p:spPr>
          <a:xfrm>
            <a:off x="571472" y="6356350"/>
            <a:ext cx="7929618" cy="365125"/>
          </a:xfrm>
        </p:spPr>
        <p:txBody>
          <a:bodyPr/>
          <a:lstStyle/>
          <a:p>
            <a:r>
              <a:rPr lang="it-IT" smtClean="0"/>
              <a:t>OICE dott. Ing. Giovanni Kisslinger - Il ruolo delle Società di Ingegneria e lo scenario in Campania</a:t>
            </a:r>
            <a:endParaRPr lang="it-IT" dirty="0"/>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714348" y="6356350"/>
            <a:ext cx="7929618" cy="365125"/>
          </a:xfrm>
        </p:spPr>
        <p:txBody>
          <a:bodyPr/>
          <a:lstStyle/>
          <a:p>
            <a:r>
              <a:rPr lang="it-IT" smtClean="0"/>
              <a:t>OICE dott. Ing. Giovanni Kisslinger - Il ruolo delle Società di Ingegneria e lo scenario in Campania</a:t>
            </a:r>
            <a:endParaRPr lang="it-IT" dirty="0"/>
          </a:p>
        </p:txBody>
      </p:sp>
      <p:pic>
        <p:nvPicPr>
          <p:cNvPr id="4098" name="Picture 2"/>
          <p:cNvPicPr>
            <a:picLocks noGrp="1" noChangeAspect="1" noChangeArrowheads="1"/>
          </p:cNvPicPr>
          <p:nvPr>
            <p:ph idx="1"/>
          </p:nvPr>
        </p:nvPicPr>
        <p:blipFill>
          <a:blip r:embed="rId2"/>
          <a:srcRect/>
          <a:stretch>
            <a:fillRect/>
          </a:stretch>
        </p:blipFill>
        <p:spPr bwMode="auto">
          <a:xfrm>
            <a:off x="142844" y="571480"/>
            <a:ext cx="3506080" cy="5000659"/>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4000496" y="2285992"/>
            <a:ext cx="4986054" cy="3249257"/>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500034" y="6356350"/>
            <a:ext cx="8143932" cy="365125"/>
          </a:xfrm>
        </p:spPr>
        <p:txBody>
          <a:bodyPr/>
          <a:lstStyle/>
          <a:p>
            <a:r>
              <a:rPr lang="it-IT" smtClean="0"/>
              <a:t>OICE dott. Ing. Giovanni Kisslinger - Il ruolo delle Società di Ingegneria e lo scenario in Campania</a:t>
            </a:r>
            <a:endParaRPr lang="it-IT" dirty="0"/>
          </a:p>
        </p:txBody>
      </p:sp>
      <p:pic>
        <p:nvPicPr>
          <p:cNvPr id="5124" name="Picture 4"/>
          <p:cNvPicPr>
            <a:picLocks noGrp="1" noChangeAspect="1" noChangeArrowheads="1"/>
          </p:cNvPicPr>
          <p:nvPr>
            <p:ph idx="1"/>
          </p:nvPr>
        </p:nvPicPr>
        <p:blipFill>
          <a:blip r:embed="rId3"/>
          <a:srcRect/>
          <a:stretch>
            <a:fillRect/>
          </a:stretch>
        </p:blipFill>
        <p:spPr bwMode="auto">
          <a:xfrm>
            <a:off x="357159" y="1142985"/>
            <a:ext cx="3500462" cy="2008233"/>
          </a:xfrm>
          <a:prstGeom prst="rect">
            <a:avLst/>
          </a:prstGeom>
          <a:noFill/>
          <a:ln w="9525">
            <a:noFill/>
            <a:miter lim="800000"/>
            <a:headEnd/>
            <a:tailEnd/>
          </a:ln>
          <a:effectLst/>
        </p:spPr>
      </p:pic>
      <p:pic>
        <p:nvPicPr>
          <p:cNvPr id="5125" name="Picture 5"/>
          <p:cNvPicPr>
            <a:picLocks noChangeAspect="1" noChangeArrowheads="1"/>
          </p:cNvPicPr>
          <p:nvPr/>
        </p:nvPicPr>
        <p:blipFill>
          <a:blip r:embed="rId4"/>
          <a:srcRect l="9691" t="23622" r="9691" b="18171"/>
          <a:stretch>
            <a:fillRect/>
          </a:stretch>
        </p:blipFill>
        <p:spPr bwMode="auto">
          <a:xfrm>
            <a:off x="4357686" y="1071546"/>
            <a:ext cx="4007118" cy="3857652"/>
          </a:xfrm>
          <a:prstGeom prst="rect">
            <a:avLst/>
          </a:prstGeom>
          <a:noFill/>
          <a:ln w="9525">
            <a:noFill/>
            <a:miter lim="800000"/>
            <a:headEnd/>
            <a:tailEnd/>
          </a:ln>
          <a:effectLst/>
        </p:spPr>
      </p:pic>
      <p:pic>
        <p:nvPicPr>
          <p:cNvPr id="5126" name="Picture 6"/>
          <p:cNvPicPr>
            <a:picLocks noChangeAspect="1" noChangeArrowheads="1"/>
          </p:cNvPicPr>
          <p:nvPr/>
        </p:nvPicPr>
        <p:blipFill>
          <a:blip r:embed="rId5"/>
          <a:srcRect/>
          <a:stretch>
            <a:fillRect/>
          </a:stretch>
        </p:blipFill>
        <p:spPr bwMode="auto">
          <a:xfrm>
            <a:off x="571472" y="3357562"/>
            <a:ext cx="3357586" cy="1384748"/>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500034" y="6356350"/>
            <a:ext cx="8215370" cy="365125"/>
          </a:xfrm>
        </p:spPr>
        <p:txBody>
          <a:bodyPr/>
          <a:lstStyle/>
          <a:p>
            <a:r>
              <a:rPr lang="it-IT" smtClean="0"/>
              <a:t>OICE dott. Ing. Giovanni Kisslinger - Il ruolo delle Società di Ingegneria e lo scenario in Campania</a:t>
            </a:r>
            <a:endParaRPr lang="it-IT" dirty="0"/>
          </a:p>
        </p:txBody>
      </p:sp>
      <p:pic>
        <p:nvPicPr>
          <p:cNvPr id="6146" name="Picture 2"/>
          <p:cNvPicPr>
            <a:picLocks noGrp="1" noChangeAspect="1" noChangeArrowheads="1"/>
          </p:cNvPicPr>
          <p:nvPr>
            <p:ph idx="1"/>
          </p:nvPr>
        </p:nvPicPr>
        <p:blipFill>
          <a:blip r:embed="rId2"/>
          <a:srcRect/>
          <a:stretch>
            <a:fillRect/>
          </a:stretch>
        </p:blipFill>
        <p:spPr bwMode="auto">
          <a:xfrm>
            <a:off x="428596" y="428604"/>
            <a:ext cx="8258175" cy="2787134"/>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428596" y="3571876"/>
            <a:ext cx="8215370" cy="2752660"/>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500034" y="6356350"/>
            <a:ext cx="8215370" cy="365125"/>
          </a:xfrm>
        </p:spPr>
        <p:txBody>
          <a:bodyPr/>
          <a:lstStyle/>
          <a:p>
            <a:r>
              <a:rPr lang="it-IT" smtClean="0"/>
              <a:t>OICE dott. Ing. Giovanni Kisslinger - Il ruolo delle Società di Ingegneria e lo scenario in Campania</a:t>
            </a:r>
            <a:endParaRPr lang="it-IT" dirty="0"/>
          </a:p>
        </p:txBody>
      </p:sp>
      <p:pic>
        <p:nvPicPr>
          <p:cNvPr id="1026" name="Picture 2"/>
          <p:cNvPicPr>
            <a:picLocks noGrp="1" noChangeAspect="1" noChangeArrowheads="1"/>
          </p:cNvPicPr>
          <p:nvPr>
            <p:ph idx="1"/>
          </p:nvPr>
        </p:nvPicPr>
        <p:blipFill>
          <a:blip r:embed="rId2"/>
          <a:srcRect/>
          <a:stretch>
            <a:fillRect/>
          </a:stretch>
        </p:blipFill>
        <p:spPr bwMode="auto">
          <a:xfrm>
            <a:off x="642910" y="142852"/>
            <a:ext cx="7515225" cy="3619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285720" y="500042"/>
            <a:ext cx="8586848" cy="29782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285720" y="3429000"/>
            <a:ext cx="8572560" cy="3059717"/>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1071538" y="6356350"/>
            <a:ext cx="7143800" cy="365125"/>
          </a:xfrm>
        </p:spPr>
        <p:txBody>
          <a:bodyPr/>
          <a:lstStyle/>
          <a:p>
            <a:r>
              <a:rPr lang="it-IT" smtClean="0"/>
              <a:t>OICE dott. Ing. Giovanni Kisslinger - Il ruolo delle Società di Ingegneria e lo scenario in Campania</a:t>
            </a:r>
            <a:endParaRPr lang="it-IT" dirty="0"/>
          </a:p>
        </p:txBody>
      </p:sp>
      <p:pic>
        <p:nvPicPr>
          <p:cNvPr id="2052" name="Picture 4"/>
          <p:cNvPicPr>
            <a:picLocks noGrp="1" noChangeAspect="1" noChangeArrowheads="1"/>
          </p:cNvPicPr>
          <p:nvPr>
            <p:ph idx="1"/>
          </p:nvPr>
        </p:nvPicPr>
        <p:blipFill>
          <a:blip r:embed="rId2"/>
          <a:srcRect/>
          <a:stretch>
            <a:fillRect/>
          </a:stretch>
        </p:blipFill>
        <p:spPr bwMode="auto">
          <a:xfrm>
            <a:off x="1428728" y="285728"/>
            <a:ext cx="6524625" cy="371475"/>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a:srcRect/>
          <a:stretch>
            <a:fillRect/>
          </a:stretch>
        </p:blipFill>
        <p:spPr bwMode="auto">
          <a:xfrm>
            <a:off x="1571604" y="642918"/>
            <a:ext cx="6286544" cy="3234761"/>
          </a:xfrm>
          <a:prstGeom prst="rect">
            <a:avLst/>
          </a:prstGeom>
          <a:noFill/>
          <a:ln w="9525">
            <a:noFill/>
            <a:miter lim="800000"/>
            <a:headEnd/>
            <a:tailEnd/>
          </a:ln>
          <a:effectLst/>
        </p:spPr>
      </p:pic>
      <p:pic>
        <p:nvPicPr>
          <p:cNvPr id="2054" name="Picture 6"/>
          <p:cNvPicPr>
            <a:picLocks noChangeAspect="1" noChangeArrowheads="1"/>
          </p:cNvPicPr>
          <p:nvPr/>
        </p:nvPicPr>
        <p:blipFill>
          <a:blip r:embed="rId4"/>
          <a:srcRect/>
          <a:stretch>
            <a:fillRect/>
          </a:stretch>
        </p:blipFill>
        <p:spPr bwMode="auto">
          <a:xfrm>
            <a:off x="1643042" y="3929066"/>
            <a:ext cx="5929354" cy="2366836"/>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285720" y="6356350"/>
            <a:ext cx="8643998" cy="365125"/>
          </a:xfrm>
        </p:spPr>
        <p:txBody>
          <a:bodyPr/>
          <a:lstStyle/>
          <a:p>
            <a:r>
              <a:rPr lang="it-IT" smtClean="0"/>
              <a:t>OICE dott. Ing. Giovanni Kisslinger - Il ruolo delle Società di Ingegneria e lo scenario in Campania</a:t>
            </a:r>
            <a:endParaRPr lang="it-IT" dirty="0"/>
          </a:p>
        </p:txBody>
      </p:sp>
      <p:pic>
        <p:nvPicPr>
          <p:cNvPr id="3074" name="Picture 2"/>
          <p:cNvPicPr>
            <a:picLocks noGrp="1" noChangeAspect="1" noChangeArrowheads="1"/>
          </p:cNvPicPr>
          <p:nvPr>
            <p:ph idx="1"/>
          </p:nvPr>
        </p:nvPicPr>
        <p:blipFill>
          <a:blip r:embed="rId2"/>
          <a:srcRect/>
          <a:stretch>
            <a:fillRect/>
          </a:stretch>
        </p:blipFill>
        <p:spPr bwMode="auto">
          <a:xfrm>
            <a:off x="3500430" y="285728"/>
            <a:ext cx="2276475" cy="352425"/>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t="58471"/>
          <a:stretch>
            <a:fillRect/>
          </a:stretch>
        </p:blipFill>
        <p:spPr bwMode="auto">
          <a:xfrm>
            <a:off x="357158" y="642918"/>
            <a:ext cx="8599959" cy="5321707"/>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428596" y="6356350"/>
            <a:ext cx="8286808" cy="365125"/>
          </a:xfrm>
        </p:spPr>
        <p:txBody>
          <a:bodyPr/>
          <a:lstStyle/>
          <a:p>
            <a:r>
              <a:rPr lang="it-IT" smtClean="0"/>
              <a:t>OICE dott. Ing. Giovanni Kisslinger - Il ruolo delle Società di Ingegneria e lo scenario in Campania</a:t>
            </a:r>
            <a:endParaRPr lang="it-IT" dirty="0"/>
          </a:p>
        </p:txBody>
      </p:sp>
      <p:pic>
        <p:nvPicPr>
          <p:cNvPr id="4098" name="Picture 2"/>
          <p:cNvPicPr>
            <a:picLocks noGrp="1" noChangeAspect="1" noChangeArrowheads="1"/>
          </p:cNvPicPr>
          <p:nvPr>
            <p:ph idx="1"/>
          </p:nvPr>
        </p:nvPicPr>
        <p:blipFill>
          <a:blip r:embed="rId2"/>
          <a:srcRect/>
          <a:stretch>
            <a:fillRect/>
          </a:stretch>
        </p:blipFill>
        <p:spPr bwMode="auto">
          <a:xfrm>
            <a:off x="1428728" y="714356"/>
            <a:ext cx="6072230" cy="5605136"/>
          </a:xfrm>
          <a:prstGeom prst="rect">
            <a:avLst/>
          </a:prstGeom>
          <a:noFill/>
          <a:ln w="9525">
            <a:noFill/>
            <a:miter lim="800000"/>
            <a:headEnd/>
            <a:tailEnd/>
          </a:ln>
          <a:effectLst/>
        </p:spPr>
      </p:pic>
      <p:pic>
        <p:nvPicPr>
          <p:cNvPr id="6" name="Picture 2"/>
          <p:cNvPicPr>
            <a:picLocks noChangeAspect="1" noChangeArrowheads="1"/>
          </p:cNvPicPr>
          <p:nvPr/>
        </p:nvPicPr>
        <p:blipFill>
          <a:blip r:embed="rId3"/>
          <a:srcRect/>
          <a:stretch>
            <a:fillRect/>
          </a:stretch>
        </p:blipFill>
        <p:spPr bwMode="auto">
          <a:xfrm>
            <a:off x="3500430" y="285728"/>
            <a:ext cx="2276475" cy="352425"/>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a:xfrm>
            <a:off x="428596" y="6356350"/>
            <a:ext cx="8286808" cy="365125"/>
          </a:xfrm>
        </p:spPr>
        <p:txBody>
          <a:bodyPr/>
          <a:lstStyle/>
          <a:p>
            <a:r>
              <a:rPr lang="it-IT" smtClean="0"/>
              <a:t>OICE dott. Ing. Giovanni Kisslinger - Il ruolo delle Società di Ingegneria e lo scenario in Campania</a:t>
            </a:r>
            <a:endParaRPr lang="it-IT" dirty="0"/>
          </a:p>
        </p:txBody>
      </p:sp>
      <p:pic>
        <p:nvPicPr>
          <p:cNvPr id="5122" name="Picture 2"/>
          <p:cNvPicPr>
            <a:picLocks noGrp="1" noChangeAspect="1" noChangeArrowheads="1"/>
          </p:cNvPicPr>
          <p:nvPr>
            <p:ph idx="1"/>
          </p:nvPr>
        </p:nvPicPr>
        <p:blipFill>
          <a:blip r:embed="rId2"/>
          <a:srcRect/>
          <a:stretch>
            <a:fillRect/>
          </a:stretch>
        </p:blipFill>
        <p:spPr bwMode="auto">
          <a:xfrm>
            <a:off x="3143240" y="214290"/>
            <a:ext cx="2357454" cy="371475"/>
          </a:xfrm>
          <a:prstGeom prst="rect">
            <a:avLst/>
          </a:prstGeom>
          <a:noFill/>
          <a:ln w="9525">
            <a:noFill/>
            <a:miter lim="800000"/>
            <a:headEnd/>
            <a:tailEnd/>
          </a:ln>
          <a:effectLst/>
        </p:spPr>
      </p:pic>
      <p:sp>
        <p:nvSpPr>
          <p:cNvPr id="6" name="CasellaDiTesto 5"/>
          <p:cNvSpPr txBox="1"/>
          <p:nvPr/>
        </p:nvSpPr>
        <p:spPr>
          <a:xfrm>
            <a:off x="5500694" y="214290"/>
            <a:ext cx="2000264" cy="369332"/>
          </a:xfrm>
          <a:prstGeom prst="rect">
            <a:avLst/>
          </a:prstGeom>
          <a:noFill/>
        </p:spPr>
        <p:txBody>
          <a:bodyPr wrap="square" rtlCol="0">
            <a:spAutoFit/>
          </a:bodyPr>
          <a:lstStyle/>
          <a:p>
            <a:r>
              <a:rPr lang="it-IT" dirty="0" smtClean="0"/>
              <a:t>ANNO 2012</a:t>
            </a:r>
            <a:endParaRPr lang="it-IT" dirty="0"/>
          </a:p>
        </p:txBody>
      </p:sp>
      <p:pic>
        <p:nvPicPr>
          <p:cNvPr id="5123" name="Picture 3"/>
          <p:cNvPicPr>
            <a:picLocks noChangeAspect="1" noChangeArrowheads="1"/>
          </p:cNvPicPr>
          <p:nvPr/>
        </p:nvPicPr>
        <p:blipFill>
          <a:blip r:embed="rId3"/>
          <a:srcRect/>
          <a:stretch>
            <a:fillRect/>
          </a:stretch>
        </p:blipFill>
        <p:spPr bwMode="auto">
          <a:xfrm>
            <a:off x="2214546" y="1428736"/>
            <a:ext cx="5292334" cy="4053256"/>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1249</Words>
  <Application>Microsoft Office PowerPoint</Application>
  <PresentationFormat>Presentazione su schermo (4:3)</PresentationFormat>
  <Paragraphs>82</Paragraphs>
  <Slides>16</Slides>
  <Notes>2</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     Tavola rotonda alla Scuola di Ingegneria della Federico II di Napoli: L’evoluzione dell’appalto - Il ruolo del project manager nella gestione dell’appalto integrato complesso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Tavola rotonda alla Scuola di Ingegneria della Federico II di Napoli: L’evoluzione dell’appalto - Il ruolo del project manager nella gestione dell’appalto integrato complesso </dc:title>
  <dc:creator>Utente</dc:creator>
  <cp:lastModifiedBy>Utente</cp:lastModifiedBy>
  <cp:revision>25</cp:revision>
  <dcterms:created xsi:type="dcterms:W3CDTF">2013-05-12T08:17:20Z</dcterms:created>
  <dcterms:modified xsi:type="dcterms:W3CDTF">2013-05-12T19:25:49Z</dcterms:modified>
</cp:coreProperties>
</file>